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72" r:id="rId4"/>
    <p:sldId id="265" r:id="rId5"/>
    <p:sldId id="261" r:id="rId6"/>
    <p:sldId id="263" r:id="rId7"/>
    <p:sldId id="271" r:id="rId8"/>
    <p:sldId id="266" r:id="rId9"/>
  </p:sldIdLst>
  <p:sldSz cx="12192000" cy="6858000"/>
  <p:notesSz cx="6858000" cy="9144000"/>
  <p:defaultTextStyle>
    <a:defPPr>
      <a:defRPr lang="en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1939DB-18C5-4187-A88D-1FE9899DF90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D98D1D-0F72-4EBE-B3F2-CAE6C76135B5}">
      <dgm:prSet/>
      <dgm:spPr/>
      <dgm:t>
        <a:bodyPr/>
        <a:lstStyle/>
        <a:p>
          <a:r>
            <a:rPr lang="en-US"/>
            <a:t>Center the course around student </a:t>
          </a:r>
          <a:r>
            <a:rPr lang="en-US" b="1"/>
            <a:t>projects</a:t>
          </a:r>
          <a:endParaRPr lang="en-US"/>
        </a:p>
      </dgm:t>
    </dgm:pt>
    <dgm:pt modelId="{503C19EE-99D1-479D-8650-7B7BDE9C97F3}" type="parTrans" cxnId="{09CDC84B-621B-479E-BED0-9C8A9A4C236D}">
      <dgm:prSet/>
      <dgm:spPr/>
      <dgm:t>
        <a:bodyPr/>
        <a:lstStyle/>
        <a:p>
          <a:endParaRPr lang="en-US"/>
        </a:p>
      </dgm:t>
    </dgm:pt>
    <dgm:pt modelId="{407969C8-00EC-402C-8D99-F1E3045158D2}" type="sibTrans" cxnId="{09CDC84B-621B-479E-BED0-9C8A9A4C236D}">
      <dgm:prSet/>
      <dgm:spPr/>
      <dgm:t>
        <a:bodyPr/>
        <a:lstStyle/>
        <a:p>
          <a:endParaRPr lang="en-US"/>
        </a:p>
      </dgm:t>
    </dgm:pt>
    <dgm:pt modelId="{42E63A53-D5E9-4AD8-8ADD-2631C63AA8D0}">
      <dgm:prSet/>
      <dgm:spPr/>
      <dgm:t>
        <a:bodyPr/>
        <a:lstStyle/>
        <a:p>
          <a:r>
            <a:rPr lang="en-US" dirty="0"/>
            <a:t>Project must have significant </a:t>
          </a:r>
          <a:r>
            <a:rPr lang="en-US" b="1" dirty="0">
              <a:solidFill>
                <a:schemeClr val="accent2"/>
              </a:solidFill>
            </a:rPr>
            <a:t>novel</a:t>
          </a:r>
          <a:r>
            <a:rPr lang="en-US" dirty="0"/>
            <a:t> elements, not a customized standard exercise</a:t>
          </a:r>
        </a:p>
      </dgm:t>
    </dgm:pt>
    <dgm:pt modelId="{5EB399A5-BA9A-45A1-BAEB-0D14D311598E}" type="parTrans" cxnId="{56AC0D1B-541F-4923-9A41-06B00701D845}">
      <dgm:prSet/>
      <dgm:spPr/>
      <dgm:t>
        <a:bodyPr/>
        <a:lstStyle/>
        <a:p>
          <a:endParaRPr lang="en-US"/>
        </a:p>
      </dgm:t>
    </dgm:pt>
    <dgm:pt modelId="{0FF5759F-E2E3-41FE-84DA-40E570968AAD}" type="sibTrans" cxnId="{56AC0D1B-541F-4923-9A41-06B00701D845}">
      <dgm:prSet/>
      <dgm:spPr/>
      <dgm:t>
        <a:bodyPr/>
        <a:lstStyle/>
        <a:p>
          <a:endParaRPr lang="en-US"/>
        </a:p>
      </dgm:t>
    </dgm:pt>
    <dgm:pt modelId="{008ACF08-FC97-4BA9-8F79-00004E5989C4}">
      <dgm:prSet/>
      <dgm:spPr/>
      <dgm:t>
        <a:bodyPr/>
        <a:lstStyle/>
        <a:p>
          <a:r>
            <a:rPr lang="en-US" dirty="0"/>
            <a:t>Project should be technically </a:t>
          </a:r>
          <a:r>
            <a:rPr lang="en-US" b="1" dirty="0"/>
            <a:t>deep/</a:t>
          </a:r>
          <a:r>
            <a:rPr lang="en-US" b="1" dirty="0">
              <a:solidFill>
                <a:schemeClr val="accent2"/>
              </a:solidFill>
            </a:rPr>
            <a:t>sophisticated</a:t>
          </a:r>
          <a:r>
            <a:rPr lang="en-US" b="1" dirty="0"/>
            <a:t>, </a:t>
          </a:r>
          <a:r>
            <a:rPr lang="en-US" dirty="0"/>
            <a:t>with many design choices</a:t>
          </a:r>
        </a:p>
      </dgm:t>
    </dgm:pt>
    <dgm:pt modelId="{47CA72CD-9D3E-47EA-9D59-6618363C6A25}" type="parTrans" cxnId="{096DA4BF-2DFB-47BE-8FCD-FD2F4DD0764E}">
      <dgm:prSet/>
      <dgm:spPr/>
      <dgm:t>
        <a:bodyPr/>
        <a:lstStyle/>
        <a:p>
          <a:endParaRPr lang="en-US"/>
        </a:p>
      </dgm:t>
    </dgm:pt>
    <dgm:pt modelId="{659D8180-B84E-41CF-9EC1-895C566CAD98}" type="sibTrans" cxnId="{096DA4BF-2DFB-47BE-8FCD-FD2F4DD0764E}">
      <dgm:prSet/>
      <dgm:spPr/>
      <dgm:t>
        <a:bodyPr/>
        <a:lstStyle/>
        <a:p>
          <a:endParaRPr lang="en-US"/>
        </a:p>
      </dgm:t>
    </dgm:pt>
    <dgm:pt modelId="{2EBA115C-4BC8-4FB9-8FC9-CEF01D11FD4B}">
      <dgm:prSet/>
      <dgm:spPr/>
      <dgm:t>
        <a:bodyPr/>
        <a:lstStyle/>
        <a:p>
          <a:r>
            <a:rPr lang="en-US" dirty="0"/>
            <a:t>Students should  start executing and presenting  project </a:t>
          </a:r>
          <a:r>
            <a:rPr lang="en-US" b="1" dirty="0">
              <a:solidFill>
                <a:schemeClr val="accent2"/>
              </a:solidFill>
            </a:rPr>
            <a:t>during the course</a:t>
          </a:r>
          <a:r>
            <a:rPr lang="en-US" dirty="0"/>
            <a:t>, not at the course end</a:t>
          </a:r>
        </a:p>
      </dgm:t>
    </dgm:pt>
    <dgm:pt modelId="{EB580B5D-933C-49CC-8017-24D13D71ABB3}" type="parTrans" cxnId="{EAA587FA-E7E2-4DC2-A352-068420C398BA}">
      <dgm:prSet/>
      <dgm:spPr/>
      <dgm:t>
        <a:bodyPr/>
        <a:lstStyle/>
        <a:p>
          <a:endParaRPr lang="en-US"/>
        </a:p>
      </dgm:t>
    </dgm:pt>
    <dgm:pt modelId="{FAF97A59-3D87-46F1-9E1B-00C8BE11CF55}" type="sibTrans" cxnId="{EAA587FA-E7E2-4DC2-A352-068420C398BA}">
      <dgm:prSet/>
      <dgm:spPr/>
      <dgm:t>
        <a:bodyPr/>
        <a:lstStyle/>
        <a:p>
          <a:endParaRPr lang="en-US"/>
        </a:p>
      </dgm:t>
    </dgm:pt>
    <dgm:pt modelId="{67612265-F5E8-4FB4-BE4E-AC491ACB7E84}">
      <dgm:prSet/>
      <dgm:spPr/>
      <dgm:t>
        <a:bodyPr/>
        <a:lstStyle/>
        <a:p>
          <a:r>
            <a:rPr lang="en-US" dirty="0"/>
            <a:t>Students should perform</a:t>
          </a:r>
          <a:r>
            <a:rPr lang="en-US" b="1" dirty="0"/>
            <a:t> incremental</a:t>
          </a:r>
          <a:r>
            <a:rPr lang="en-US" dirty="0"/>
            <a:t> improvement based on </a:t>
          </a:r>
          <a:r>
            <a:rPr lang="en-US" b="1" dirty="0">
              <a:solidFill>
                <a:schemeClr val="accent2"/>
              </a:solidFill>
            </a:rPr>
            <a:t>continuous</a:t>
          </a:r>
          <a:r>
            <a:rPr lang="en-US" dirty="0"/>
            <a:t> instructor </a:t>
          </a:r>
          <a:r>
            <a:rPr lang="en-US" b="1" dirty="0">
              <a:solidFill>
                <a:schemeClr val="accent2"/>
              </a:solidFill>
            </a:rPr>
            <a:t>feedback</a:t>
          </a:r>
          <a:endParaRPr lang="en-US" dirty="0">
            <a:solidFill>
              <a:schemeClr val="accent2"/>
            </a:solidFill>
          </a:endParaRPr>
        </a:p>
      </dgm:t>
    </dgm:pt>
    <dgm:pt modelId="{C8B61231-946B-40FA-A149-7B1A224C8B8F}" type="parTrans" cxnId="{644C2701-6FCC-4F0D-94D2-91C0DF8BA4BE}">
      <dgm:prSet/>
      <dgm:spPr/>
      <dgm:t>
        <a:bodyPr/>
        <a:lstStyle/>
        <a:p>
          <a:endParaRPr lang="en-US"/>
        </a:p>
      </dgm:t>
    </dgm:pt>
    <dgm:pt modelId="{3986E80F-3697-425A-BAE7-AB76022EBEAF}" type="sibTrans" cxnId="{644C2701-6FCC-4F0D-94D2-91C0DF8BA4BE}">
      <dgm:prSet/>
      <dgm:spPr/>
      <dgm:t>
        <a:bodyPr/>
        <a:lstStyle/>
        <a:p>
          <a:endParaRPr lang="en-US"/>
        </a:p>
      </dgm:t>
    </dgm:pt>
    <dgm:pt modelId="{F0391838-1505-41EC-8539-9DB8AA2CD0D3}">
      <dgm:prSet/>
      <dgm:spPr/>
      <dgm:t>
        <a:bodyPr/>
        <a:lstStyle/>
        <a:p>
          <a:r>
            <a:rPr lang="en-US" dirty="0"/>
            <a:t>Course’s final delivery is a </a:t>
          </a:r>
          <a:r>
            <a:rPr lang="en-US" b="1" dirty="0">
              <a:solidFill>
                <a:schemeClr val="accent2"/>
              </a:solidFill>
            </a:rPr>
            <a:t>demonstratable portfolio project </a:t>
          </a:r>
          <a:r>
            <a:rPr lang="en-US" dirty="0"/>
            <a:t>(GitHub repo with detailed README)</a:t>
          </a:r>
        </a:p>
      </dgm:t>
    </dgm:pt>
    <dgm:pt modelId="{67F7AF2C-C161-4664-B2C3-E2E1E4C446E4}" type="parTrans" cxnId="{580FA7AE-EABF-4076-ABE1-E02B3717F618}">
      <dgm:prSet/>
      <dgm:spPr/>
      <dgm:t>
        <a:bodyPr/>
        <a:lstStyle/>
        <a:p>
          <a:endParaRPr lang="en-US"/>
        </a:p>
      </dgm:t>
    </dgm:pt>
    <dgm:pt modelId="{AD00F233-BA22-4E2C-B1F4-ABC871BCB6B3}" type="sibTrans" cxnId="{580FA7AE-EABF-4076-ABE1-E02B3717F618}">
      <dgm:prSet/>
      <dgm:spPr/>
      <dgm:t>
        <a:bodyPr/>
        <a:lstStyle/>
        <a:p>
          <a:endParaRPr lang="en-US"/>
        </a:p>
      </dgm:t>
    </dgm:pt>
    <dgm:pt modelId="{0442C616-5370-4A47-9000-178EB7376003}">
      <dgm:prSet/>
      <dgm:spPr/>
      <dgm:t>
        <a:bodyPr/>
        <a:lstStyle/>
        <a:p>
          <a:r>
            <a:rPr lang="en-US"/>
            <a:t>Requires </a:t>
          </a:r>
          <a:r>
            <a:rPr lang="en-US" b="1"/>
            <a:t>significant adaptation </a:t>
          </a:r>
          <a:r>
            <a:rPr lang="en-US"/>
            <a:t>of a conventional course syllabus</a:t>
          </a:r>
        </a:p>
      </dgm:t>
    </dgm:pt>
    <dgm:pt modelId="{9E56381C-0D1D-4E7D-B8F4-B280897670FD}" type="parTrans" cxnId="{93BAB5B6-7D2E-4935-A6BF-EB0D9EF89B07}">
      <dgm:prSet/>
      <dgm:spPr/>
      <dgm:t>
        <a:bodyPr/>
        <a:lstStyle/>
        <a:p>
          <a:endParaRPr lang="en-US"/>
        </a:p>
      </dgm:t>
    </dgm:pt>
    <dgm:pt modelId="{6B640FFD-F530-4A7E-9C2B-CE27C6E6B79E}" type="sibTrans" cxnId="{93BAB5B6-7D2E-4935-A6BF-EB0D9EF89B07}">
      <dgm:prSet/>
      <dgm:spPr/>
      <dgm:t>
        <a:bodyPr/>
        <a:lstStyle/>
        <a:p>
          <a:endParaRPr lang="en-US"/>
        </a:p>
      </dgm:t>
    </dgm:pt>
    <dgm:pt modelId="{082482D4-F65C-4160-BE0A-BBC40DBD3A94}">
      <dgm:prSet/>
      <dgm:spPr/>
      <dgm:t>
        <a:bodyPr/>
        <a:lstStyle/>
        <a:p>
          <a:r>
            <a:rPr lang="en-US" dirty="0"/>
            <a:t>Introduce many concepts </a:t>
          </a:r>
          <a:r>
            <a:rPr lang="en-US" b="1" dirty="0">
              <a:solidFill>
                <a:schemeClr val="accent6">
                  <a:lumMod val="75000"/>
                </a:schemeClr>
              </a:solidFill>
            </a:rPr>
            <a:t>earlier, revisit later </a:t>
          </a:r>
          <a:r>
            <a:rPr lang="en-US" dirty="0"/>
            <a:t>for depth</a:t>
          </a:r>
        </a:p>
      </dgm:t>
    </dgm:pt>
    <dgm:pt modelId="{273BA37C-D695-4C88-B37B-64C1914695DB}" type="parTrans" cxnId="{91BCE775-520C-4E7D-B174-D8EB944CAFF4}">
      <dgm:prSet/>
      <dgm:spPr/>
      <dgm:t>
        <a:bodyPr/>
        <a:lstStyle/>
        <a:p>
          <a:endParaRPr lang="en-US"/>
        </a:p>
      </dgm:t>
    </dgm:pt>
    <dgm:pt modelId="{651E6DA5-24B0-4F12-BC9E-8923E1286901}" type="sibTrans" cxnId="{91BCE775-520C-4E7D-B174-D8EB944CAFF4}">
      <dgm:prSet/>
      <dgm:spPr/>
      <dgm:t>
        <a:bodyPr/>
        <a:lstStyle/>
        <a:p>
          <a:endParaRPr lang="en-US"/>
        </a:p>
      </dgm:t>
    </dgm:pt>
    <dgm:pt modelId="{D31164BF-A5D9-4C40-900F-C2A7A7960C43}">
      <dgm:prSet/>
      <dgm:spPr/>
      <dgm:t>
        <a:bodyPr/>
        <a:lstStyle/>
        <a:p>
          <a:r>
            <a:rPr lang="en-US" dirty="0"/>
            <a:t>Integrate </a:t>
          </a:r>
          <a:r>
            <a:rPr lang="en-US" b="1" dirty="0">
              <a:solidFill>
                <a:schemeClr val="accent6">
                  <a:lumMod val="75000"/>
                </a:schemeClr>
              </a:solidFill>
            </a:rPr>
            <a:t>tools/code with theory </a:t>
          </a:r>
          <a:r>
            <a:rPr lang="en-US" dirty="0"/>
            <a:t>at every step</a:t>
          </a:r>
        </a:p>
      </dgm:t>
    </dgm:pt>
    <dgm:pt modelId="{15DAF002-2811-497C-B75B-617E451ECDAF}" type="parTrans" cxnId="{72E0A0FA-73FD-4EFC-9BDA-574CEAB76452}">
      <dgm:prSet/>
      <dgm:spPr/>
      <dgm:t>
        <a:bodyPr/>
        <a:lstStyle/>
        <a:p>
          <a:endParaRPr lang="en-US"/>
        </a:p>
      </dgm:t>
    </dgm:pt>
    <dgm:pt modelId="{4A0E4383-87DA-4FAD-99E1-5C82F04A67D9}" type="sibTrans" cxnId="{72E0A0FA-73FD-4EFC-9BDA-574CEAB76452}">
      <dgm:prSet/>
      <dgm:spPr/>
      <dgm:t>
        <a:bodyPr/>
        <a:lstStyle/>
        <a:p>
          <a:endParaRPr lang="en-US"/>
        </a:p>
      </dgm:t>
    </dgm:pt>
    <dgm:pt modelId="{96B12349-3EAE-4BF2-8EE4-F88B79CB4731}">
      <dgm:prSet/>
      <dgm:spPr/>
      <dgm:t>
        <a:bodyPr/>
        <a:lstStyle/>
        <a:p>
          <a:r>
            <a:rPr lang="en-US" dirty="0"/>
            <a:t>Teach a </a:t>
          </a:r>
          <a:r>
            <a:rPr lang="en-US" b="1" dirty="0">
              <a:solidFill>
                <a:schemeClr val="accent6">
                  <a:lumMod val="75000"/>
                </a:schemeClr>
              </a:solidFill>
            </a:rPr>
            <a:t>comprehensive toolbox </a:t>
          </a:r>
          <a:r>
            <a:rPr lang="en-US" dirty="0"/>
            <a:t>of </a:t>
          </a:r>
          <a:r>
            <a:rPr lang="en-US" b="1" dirty="0">
              <a:solidFill>
                <a:schemeClr val="accent6">
                  <a:lumMod val="75000"/>
                </a:schemeClr>
              </a:solidFill>
            </a:rPr>
            <a:t>state-of-the-art</a:t>
          </a:r>
          <a:r>
            <a:rPr lang="en-US" dirty="0"/>
            <a:t> concepts and tools</a:t>
          </a:r>
        </a:p>
      </dgm:t>
    </dgm:pt>
    <dgm:pt modelId="{37751A34-322A-4B77-8B11-7010501C3761}" type="parTrans" cxnId="{F089D20A-B43D-4400-94F1-0AE3C81EA104}">
      <dgm:prSet/>
      <dgm:spPr/>
      <dgm:t>
        <a:bodyPr/>
        <a:lstStyle/>
        <a:p>
          <a:endParaRPr lang="en-US"/>
        </a:p>
      </dgm:t>
    </dgm:pt>
    <dgm:pt modelId="{9A1847D4-0DBD-4BDA-9167-CD71657E74D0}" type="sibTrans" cxnId="{F089D20A-B43D-4400-94F1-0AE3C81EA104}">
      <dgm:prSet/>
      <dgm:spPr/>
      <dgm:t>
        <a:bodyPr/>
        <a:lstStyle/>
        <a:p>
          <a:endParaRPr lang="en-US"/>
        </a:p>
      </dgm:t>
    </dgm:pt>
    <dgm:pt modelId="{F2940CC9-5757-42DF-846B-B05EAF4D2CD0}">
      <dgm:prSet/>
      <dgm:spPr/>
      <dgm:t>
        <a:bodyPr/>
        <a:lstStyle/>
        <a:p>
          <a:r>
            <a:rPr lang="en-US" dirty="0"/>
            <a:t>Multiple in-class </a:t>
          </a:r>
          <a:r>
            <a:rPr lang="en-US" b="1" dirty="0">
              <a:solidFill>
                <a:schemeClr val="accent6">
                  <a:lumMod val="75000"/>
                </a:schemeClr>
              </a:solidFill>
            </a:rPr>
            <a:t>student presentations </a:t>
          </a:r>
          <a:r>
            <a:rPr lang="en-US" dirty="0"/>
            <a:t>and </a:t>
          </a:r>
          <a:r>
            <a:rPr lang="en-US" b="1" dirty="0">
              <a:solidFill>
                <a:schemeClr val="accent6">
                  <a:lumMod val="75000"/>
                </a:schemeClr>
              </a:solidFill>
            </a:rPr>
            <a:t>feedback</a:t>
          </a:r>
          <a:r>
            <a:rPr lang="en-US" dirty="0"/>
            <a:t> sessions (proposal, mid, final)</a:t>
          </a:r>
        </a:p>
      </dgm:t>
    </dgm:pt>
    <dgm:pt modelId="{F272D14E-9F0A-487C-80F3-C6B0FAFF3B6F}" type="parTrans" cxnId="{83C1D75B-8E6C-4B9B-9828-295F78FBFC86}">
      <dgm:prSet/>
      <dgm:spPr/>
      <dgm:t>
        <a:bodyPr/>
        <a:lstStyle/>
        <a:p>
          <a:endParaRPr lang="en-US"/>
        </a:p>
      </dgm:t>
    </dgm:pt>
    <dgm:pt modelId="{B373EDCD-51D6-4CE0-8DCB-AE20C1588C79}" type="sibTrans" cxnId="{83C1D75B-8E6C-4B9B-9828-295F78FBFC86}">
      <dgm:prSet/>
      <dgm:spPr/>
      <dgm:t>
        <a:bodyPr/>
        <a:lstStyle/>
        <a:p>
          <a:endParaRPr lang="en-US"/>
        </a:p>
      </dgm:t>
    </dgm:pt>
    <dgm:pt modelId="{E0DE58EB-37D0-456B-9F96-4B3A4AD919D1}">
      <dgm:prSet/>
      <dgm:spPr/>
      <dgm:t>
        <a:bodyPr/>
        <a:lstStyle/>
        <a:p>
          <a:r>
            <a:rPr lang="en-US" dirty="0"/>
            <a:t>Equip students with </a:t>
          </a:r>
          <a:r>
            <a:rPr lang="en-US" b="1" dirty="0">
              <a:solidFill>
                <a:schemeClr val="accent6">
                  <a:lumMod val="75000"/>
                </a:schemeClr>
              </a:solidFill>
            </a:rPr>
            <a:t>tools/references</a:t>
          </a:r>
          <a:r>
            <a:rPr lang="en-US" dirty="0"/>
            <a:t>(project examples, up-to-date textbook, </a:t>
          </a:r>
          <a:r>
            <a:rPr lang="en-US" b="1" dirty="0"/>
            <a:t> </a:t>
          </a:r>
          <a:r>
            <a:rPr lang="en-US" b="1" dirty="0">
              <a:solidFill>
                <a:schemeClr val="accent6">
                  <a:lumMod val="75000"/>
                </a:schemeClr>
              </a:solidFill>
            </a:rPr>
            <a:t>AI bot</a:t>
          </a:r>
          <a:r>
            <a:rPr lang="en-US" b="1" dirty="0"/>
            <a:t>)</a:t>
          </a:r>
          <a:endParaRPr lang="en-US" dirty="0"/>
        </a:p>
      </dgm:t>
    </dgm:pt>
    <dgm:pt modelId="{80D27D6F-CC78-4DBF-ABA3-F9BED73B34A0}" type="parTrans" cxnId="{7BDEEE99-57FB-4C05-B753-486DE22FFAA1}">
      <dgm:prSet/>
      <dgm:spPr/>
      <dgm:t>
        <a:bodyPr/>
        <a:lstStyle/>
        <a:p>
          <a:endParaRPr lang="en-US"/>
        </a:p>
      </dgm:t>
    </dgm:pt>
    <dgm:pt modelId="{C1F497C1-AB77-4BDC-9A5D-AD170C1CA8AC}" type="sibTrans" cxnId="{7BDEEE99-57FB-4C05-B753-486DE22FFAA1}">
      <dgm:prSet/>
      <dgm:spPr/>
      <dgm:t>
        <a:bodyPr/>
        <a:lstStyle/>
        <a:p>
          <a:endParaRPr lang="en-US"/>
        </a:p>
      </dgm:t>
    </dgm:pt>
    <dgm:pt modelId="{ADCA303E-4282-4D48-B69D-42229ECF8202}">
      <dgm:prSet/>
      <dgm:spPr/>
      <dgm:t>
        <a:bodyPr/>
        <a:lstStyle/>
        <a:p>
          <a:r>
            <a:rPr lang="en-US" b="1" dirty="0">
              <a:solidFill>
                <a:schemeClr val="accent6">
                  <a:lumMod val="75000"/>
                </a:schemeClr>
              </a:solidFill>
            </a:rPr>
            <a:t>Encourage reuse and AI </a:t>
          </a:r>
          <a:r>
            <a:rPr lang="en-US" dirty="0"/>
            <a:t>use with clear </a:t>
          </a:r>
          <a:r>
            <a:rPr lang="en-US" b="1" dirty="0">
              <a:solidFill>
                <a:schemeClr val="accent6">
                  <a:lumMod val="75000"/>
                </a:schemeClr>
              </a:solidFill>
            </a:rPr>
            <a:t>constraints </a:t>
          </a:r>
          <a:r>
            <a:rPr lang="en-US" b="0" dirty="0">
              <a:solidFill>
                <a:schemeClr val="tx1"/>
              </a:solidFill>
            </a:rPr>
            <a:t>(novelty + 100% ownership)</a:t>
          </a:r>
        </a:p>
      </dgm:t>
    </dgm:pt>
    <dgm:pt modelId="{90FF62CA-5BED-4529-BA1C-47CC710649C4}" type="parTrans" cxnId="{17EE69B0-AEC8-4F25-BB80-6AA94983B54A}">
      <dgm:prSet/>
      <dgm:spPr/>
      <dgm:t>
        <a:bodyPr/>
        <a:lstStyle/>
        <a:p>
          <a:endParaRPr lang="en-US"/>
        </a:p>
      </dgm:t>
    </dgm:pt>
    <dgm:pt modelId="{C6950367-935A-46CD-92D0-BBAC2E8BF7AD}" type="sibTrans" cxnId="{17EE69B0-AEC8-4F25-BB80-6AA94983B54A}">
      <dgm:prSet/>
      <dgm:spPr/>
      <dgm:t>
        <a:bodyPr/>
        <a:lstStyle/>
        <a:p>
          <a:endParaRPr lang="en-US"/>
        </a:p>
      </dgm:t>
    </dgm:pt>
    <dgm:pt modelId="{C95A66BB-C96F-43A0-AFF3-5132C88BAF2B}">
      <dgm:prSet/>
      <dgm:spPr/>
      <dgm:t>
        <a:bodyPr/>
        <a:lstStyle/>
        <a:p>
          <a:endParaRPr lang="en-US" dirty="0"/>
        </a:p>
      </dgm:t>
    </dgm:pt>
    <dgm:pt modelId="{15530F1C-8651-4C1A-B6AF-235A8FA48A71}" type="parTrans" cxnId="{244EE9A1-E51F-48E1-BD92-88E46DB6AB4B}">
      <dgm:prSet/>
      <dgm:spPr/>
      <dgm:t>
        <a:bodyPr/>
        <a:lstStyle/>
        <a:p>
          <a:endParaRPr lang="en-IL"/>
        </a:p>
      </dgm:t>
    </dgm:pt>
    <dgm:pt modelId="{2DB913EF-733F-43AB-A01C-7E8B2C4C08BB}" type="sibTrans" cxnId="{244EE9A1-E51F-48E1-BD92-88E46DB6AB4B}">
      <dgm:prSet/>
      <dgm:spPr/>
      <dgm:t>
        <a:bodyPr/>
        <a:lstStyle/>
        <a:p>
          <a:endParaRPr lang="en-IL"/>
        </a:p>
      </dgm:t>
    </dgm:pt>
    <dgm:pt modelId="{5A3B4ED8-7EBC-4152-96D4-9D09A770677A}">
      <dgm:prSet/>
      <dgm:spPr/>
      <dgm:t>
        <a:bodyPr/>
        <a:lstStyle/>
        <a:p>
          <a:endParaRPr lang="en-US" dirty="0"/>
        </a:p>
      </dgm:t>
    </dgm:pt>
    <dgm:pt modelId="{718683DA-053E-4EAB-9D5B-6FB3796B83BA}" type="parTrans" cxnId="{A33B4073-EDFD-4930-B496-0957B7F2A8A9}">
      <dgm:prSet/>
      <dgm:spPr/>
      <dgm:t>
        <a:bodyPr/>
        <a:lstStyle/>
        <a:p>
          <a:endParaRPr lang="en-IL"/>
        </a:p>
      </dgm:t>
    </dgm:pt>
    <dgm:pt modelId="{32F4B7F7-7EE6-4111-BC31-3BFBF3E0C91F}" type="sibTrans" cxnId="{A33B4073-EDFD-4930-B496-0957B7F2A8A9}">
      <dgm:prSet/>
      <dgm:spPr/>
      <dgm:t>
        <a:bodyPr/>
        <a:lstStyle/>
        <a:p>
          <a:endParaRPr lang="en-IL"/>
        </a:p>
      </dgm:t>
    </dgm:pt>
    <dgm:pt modelId="{76D9E159-6F10-4793-AF94-7F91BBBB562B}">
      <dgm:prSet/>
      <dgm:spPr/>
      <dgm:t>
        <a:bodyPr/>
        <a:lstStyle/>
        <a:p>
          <a:endParaRPr lang="en-US" dirty="0"/>
        </a:p>
      </dgm:t>
    </dgm:pt>
    <dgm:pt modelId="{1BF32190-070F-4DC5-AEAC-DD8070A6B29F}" type="parTrans" cxnId="{0020D5C2-4AAE-43CD-BE25-811F67225C19}">
      <dgm:prSet/>
      <dgm:spPr/>
      <dgm:t>
        <a:bodyPr/>
        <a:lstStyle/>
        <a:p>
          <a:endParaRPr lang="en-IL"/>
        </a:p>
      </dgm:t>
    </dgm:pt>
    <dgm:pt modelId="{85CCB559-678C-41E7-8C97-C5E03C05ECCF}" type="sibTrans" cxnId="{0020D5C2-4AAE-43CD-BE25-811F67225C19}">
      <dgm:prSet/>
      <dgm:spPr/>
      <dgm:t>
        <a:bodyPr/>
        <a:lstStyle/>
        <a:p>
          <a:endParaRPr lang="en-IL"/>
        </a:p>
      </dgm:t>
    </dgm:pt>
    <dgm:pt modelId="{97F84E4E-B757-4A8B-ADD9-5D267E5E8D6A}">
      <dgm:prSet/>
      <dgm:spPr/>
      <dgm:t>
        <a:bodyPr/>
        <a:lstStyle/>
        <a:p>
          <a:endParaRPr lang="en-US" dirty="0"/>
        </a:p>
      </dgm:t>
    </dgm:pt>
    <dgm:pt modelId="{F9EC7A89-623A-4442-9AF7-B9222630CFAF}" type="parTrans" cxnId="{0ADB1D8D-2B5E-4004-9C1B-7BA97FA02AB7}">
      <dgm:prSet/>
      <dgm:spPr/>
      <dgm:t>
        <a:bodyPr/>
        <a:lstStyle/>
        <a:p>
          <a:endParaRPr lang="en-IL"/>
        </a:p>
      </dgm:t>
    </dgm:pt>
    <dgm:pt modelId="{E3A0E51B-8CF2-445F-9DB5-6C5E43748867}" type="sibTrans" cxnId="{0ADB1D8D-2B5E-4004-9C1B-7BA97FA02AB7}">
      <dgm:prSet/>
      <dgm:spPr/>
      <dgm:t>
        <a:bodyPr/>
        <a:lstStyle/>
        <a:p>
          <a:endParaRPr lang="en-IL"/>
        </a:p>
      </dgm:t>
    </dgm:pt>
    <dgm:pt modelId="{965E975D-01B4-49CB-913D-3A540A71D501}">
      <dgm:prSet/>
      <dgm:spPr/>
      <dgm:t>
        <a:bodyPr/>
        <a:lstStyle/>
        <a:p>
          <a:endParaRPr lang="en-US" dirty="0"/>
        </a:p>
      </dgm:t>
    </dgm:pt>
    <dgm:pt modelId="{CF379093-547D-4CB0-B948-F21CEA487986}" type="parTrans" cxnId="{4FAEA197-920C-40F8-AC5D-77745514555E}">
      <dgm:prSet/>
      <dgm:spPr/>
      <dgm:t>
        <a:bodyPr/>
        <a:lstStyle/>
        <a:p>
          <a:endParaRPr lang="en-IL"/>
        </a:p>
      </dgm:t>
    </dgm:pt>
    <dgm:pt modelId="{84B57BA4-FC6D-4E9D-8E0A-C4304436341D}" type="sibTrans" cxnId="{4FAEA197-920C-40F8-AC5D-77745514555E}">
      <dgm:prSet/>
      <dgm:spPr/>
      <dgm:t>
        <a:bodyPr/>
        <a:lstStyle/>
        <a:p>
          <a:endParaRPr lang="en-IL"/>
        </a:p>
      </dgm:t>
    </dgm:pt>
    <dgm:pt modelId="{FD7FB16F-F461-4861-B9D1-C80CE73B0313}">
      <dgm:prSet/>
      <dgm:spPr/>
      <dgm:t>
        <a:bodyPr/>
        <a:lstStyle/>
        <a:p>
          <a:endParaRPr lang="en-US" dirty="0"/>
        </a:p>
      </dgm:t>
    </dgm:pt>
    <dgm:pt modelId="{D7556370-2408-459C-9315-3A7F3C592750}" type="parTrans" cxnId="{606D7B65-2069-47B9-875F-33089C66F260}">
      <dgm:prSet/>
      <dgm:spPr/>
      <dgm:t>
        <a:bodyPr/>
        <a:lstStyle/>
        <a:p>
          <a:endParaRPr lang="en-IL"/>
        </a:p>
      </dgm:t>
    </dgm:pt>
    <dgm:pt modelId="{73E3FBF6-9D9F-41A6-A40A-C154E45BE74F}" type="sibTrans" cxnId="{606D7B65-2069-47B9-875F-33089C66F260}">
      <dgm:prSet/>
      <dgm:spPr/>
      <dgm:t>
        <a:bodyPr/>
        <a:lstStyle/>
        <a:p>
          <a:endParaRPr lang="en-IL"/>
        </a:p>
      </dgm:t>
    </dgm:pt>
    <dgm:pt modelId="{D82F2376-14DA-47B3-8EFA-1AC0B99DB452}">
      <dgm:prSet/>
      <dgm:spPr/>
      <dgm:t>
        <a:bodyPr/>
        <a:lstStyle/>
        <a:p>
          <a:endParaRPr lang="en-US" dirty="0"/>
        </a:p>
      </dgm:t>
    </dgm:pt>
    <dgm:pt modelId="{C9604493-1802-4151-9292-7CC60409A864}" type="parTrans" cxnId="{3EF82EAB-169E-4EAC-8AC2-4DFF3A8B0536}">
      <dgm:prSet/>
      <dgm:spPr/>
      <dgm:t>
        <a:bodyPr/>
        <a:lstStyle/>
        <a:p>
          <a:endParaRPr lang="en-IL"/>
        </a:p>
      </dgm:t>
    </dgm:pt>
    <dgm:pt modelId="{91431EAF-69E4-4B23-B190-12AC65FBB06C}" type="sibTrans" cxnId="{3EF82EAB-169E-4EAC-8AC2-4DFF3A8B0536}">
      <dgm:prSet/>
      <dgm:spPr/>
      <dgm:t>
        <a:bodyPr/>
        <a:lstStyle/>
        <a:p>
          <a:endParaRPr lang="en-IL"/>
        </a:p>
      </dgm:t>
    </dgm:pt>
    <dgm:pt modelId="{D945535F-3C40-48CF-8971-363AE5E7ED9D}">
      <dgm:prSet/>
      <dgm:spPr/>
      <dgm:t>
        <a:bodyPr/>
        <a:lstStyle/>
        <a:p>
          <a:endParaRPr lang="en-US" dirty="0"/>
        </a:p>
      </dgm:t>
    </dgm:pt>
    <dgm:pt modelId="{99874FC0-CBA7-4B55-8232-C2AB0DB0AB14}" type="parTrans" cxnId="{2130666F-8E78-4920-9F65-1EB784C05281}">
      <dgm:prSet/>
      <dgm:spPr/>
      <dgm:t>
        <a:bodyPr/>
        <a:lstStyle/>
        <a:p>
          <a:endParaRPr lang="en-IL"/>
        </a:p>
      </dgm:t>
    </dgm:pt>
    <dgm:pt modelId="{6DE64D30-1D18-415B-8536-757A71FF058F}" type="sibTrans" cxnId="{2130666F-8E78-4920-9F65-1EB784C05281}">
      <dgm:prSet/>
      <dgm:spPr/>
      <dgm:t>
        <a:bodyPr/>
        <a:lstStyle/>
        <a:p>
          <a:endParaRPr lang="en-IL"/>
        </a:p>
      </dgm:t>
    </dgm:pt>
    <dgm:pt modelId="{CD30F8CE-2C27-43B4-8FF7-336D979620E2}">
      <dgm:prSet/>
      <dgm:spPr/>
      <dgm:t>
        <a:bodyPr/>
        <a:lstStyle/>
        <a:p>
          <a:endParaRPr lang="en-US" dirty="0"/>
        </a:p>
      </dgm:t>
    </dgm:pt>
    <dgm:pt modelId="{C002C119-AB42-4FA3-983D-904770F3F54D}" type="parTrans" cxnId="{A8C47FA9-967D-444A-B7D1-7EBB56B8EEF0}">
      <dgm:prSet/>
      <dgm:spPr/>
      <dgm:t>
        <a:bodyPr/>
        <a:lstStyle/>
        <a:p>
          <a:endParaRPr lang="en-IL"/>
        </a:p>
      </dgm:t>
    </dgm:pt>
    <dgm:pt modelId="{A25F2CAD-45A8-454E-A56B-AE008D6BB9E2}" type="sibTrans" cxnId="{A8C47FA9-967D-444A-B7D1-7EBB56B8EEF0}">
      <dgm:prSet/>
      <dgm:spPr/>
      <dgm:t>
        <a:bodyPr/>
        <a:lstStyle/>
        <a:p>
          <a:endParaRPr lang="en-IL"/>
        </a:p>
      </dgm:t>
    </dgm:pt>
    <dgm:pt modelId="{B8889F8B-3010-4C39-82E5-E4454EF16C71}">
      <dgm:prSet/>
      <dgm:spPr/>
      <dgm:t>
        <a:bodyPr/>
        <a:lstStyle/>
        <a:p>
          <a:endParaRPr lang="en-US" dirty="0"/>
        </a:p>
      </dgm:t>
    </dgm:pt>
    <dgm:pt modelId="{C968D09D-8F67-4F42-926E-0041D7C47C84}" type="parTrans" cxnId="{6DD49C8E-A1F1-4587-9284-EB72AA44DA75}">
      <dgm:prSet/>
      <dgm:spPr/>
      <dgm:t>
        <a:bodyPr/>
        <a:lstStyle/>
        <a:p>
          <a:endParaRPr lang="en-IL"/>
        </a:p>
      </dgm:t>
    </dgm:pt>
    <dgm:pt modelId="{514F0C48-2B8C-40F7-89CA-A62E15EFD5BA}" type="sibTrans" cxnId="{6DD49C8E-A1F1-4587-9284-EB72AA44DA75}">
      <dgm:prSet/>
      <dgm:spPr/>
      <dgm:t>
        <a:bodyPr/>
        <a:lstStyle/>
        <a:p>
          <a:endParaRPr lang="en-IL"/>
        </a:p>
      </dgm:t>
    </dgm:pt>
    <dgm:pt modelId="{6CE12D4C-FAFF-4CFA-BFCD-69508096A5B7}">
      <dgm:prSet/>
      <dgm:spPr/>
      <dgm:t>
        <a:bodyPr/>
        <a:lstStyle/>
        <a:p>
          <a:r>
            <a:rPr lang="en-US" dirty="0"/>
            <a:t>Train students for </a:t>
          </a:r>
          <a:r>
            <a:rPr lang="en-US" b="1" dirty="0">
              <a:solidFill>
                <a:schemeClr val="accent2"/>
              </a:solidFill>
            </a:rPr>
            <a:t>technical communications</a:t>
          </a:r>
          <a:r>
            <a:rPr lang="en-US" dirty="0"/>
            <a:t>: reason, explain, and present</a:t>
          </a:r>
        </a:p>
      </dgm:t>
    </dgm:pt>
    <dgm:pt modelId="{EAE28A85-E07B-42A2-BD88-707C02772B06}" type="parTrans" cxnId="{F0193DE3-6033-46CB-8199-3C3CCD37796C}">
      <dgm:prSet/>
      <dgm:spPr/>
      <dgm:t>
        <a:bodyPr/>
        <a:lstStyle/>
        <a:p>
          <a:endParaRPr lang="en-IL"/>
        </a:p>
      </dgm:t>
    </dgm:pt>
    <dgm:pt modelId="{944215FF-E21D-44E1-83CA-A768698A81AE}" type="sibTrans" cxnId="{F0193DE3-6033-46CB-8199-3C3CCD37796C}">
      <dgm:prSet/>
      <dgm:spPr/>
      <dgm:t>
        <a:bodyPr/>
        <a:lstStyle/>
        <a:p>
          <a:endParaRPr lang="en-IL"/>
        </a:p>
      </dgm:t>
    </dgm:pt>
    <dgm:pt modelId="{3CCE80BB-104B-47A2-9B01-EA126A88EDDB}" type="pres">
      <dgm:prSet presAssocID="{961939DB-18C5-4187-A88D-1FE9899DF90B}" presName="Name0" presStyleCnt="0">
        <dgm:presLayoutVars>
          <dgm:dir/>
          <dgm:animLvl val="lvl"/>
          <dgm:resizeHandles val="exact"/>
        </dgm:presLayoutVars>
      </dgm:prSet>
      <dgm:spPr/>
    </dgm:pt>
    <dgm:pt modelId="{659C25AD-0547-4AC7-B76E-964A058A20F9}" type="pres">
      <dgm:prSet presAssocID="{A1D98D1D-0F72-4EBE-B3F2-CAE6C76135B5}" presName="composite" presStyleCnt="0"/>
      <dgm:spPr/>
    </dgm:pt>
    <dgm:pt modelId="{9DCA4152-77D0-415C-97B0-D7469EDB3F88}" type="pres">
      <dgm:prSet presAssocID="{A1D98D1D-0F72-4EBE-B3F2-CAE6C76135B5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16FBB91E-7441-4158-A718-3646D7E76263}" type="pres">
      <dgm:prSet presAssocID="{A1D98D1D-0F72-4EBE-B3F2-CAE6C76135B5}" presName="desTx" presStyleLbl="alignAccFollowNode1" presStyleIdx="0" presStyleCnt="2">
        <dgm:presLayoutVars>
          <dgm:bulletEnabled val="1"/>
        </dgm:presLayoutVars>
      </dgm:prSet>
      <dgm:spPr/>
    </dgm:pt>
    <dgm:pt modelId="{209169B3-91CB-4447-BE0D-F625A33F95B5}" type="pres">
      <dgm:prSet presAssocID="{407969C8-00EC-402C-8D99-F1E3045158D2}" presName="space" presStyleCnt="0"/>
      <dgm:spPr/>
    </dgm:pt>
    <dgm:pt modelId="{61FBF006-83CF-454E-93A1-AE3FF24534A2}" type="pres">
      <dgm:prSet presAssocID="{0442C616-5370-4A47-9000-178EB7376003}" presName="composite" presStyleCnt="0"/>
      <dgm:spPr/>
    </dgm:pt>
    <dgm:pt modelId="{C0CAF4E3-4723-4DB5-8DAA-1D07E0EB49BB}" type="pres">
      <dgm:prSet presAssocID="{0442C616-5370-4A47-9000-178EB7376003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D07EC466-7869-45FE-856D-DE7D315CA169}" type="pres">
      <dgm:prSet presAssocID="{0442C616-5370-4A47-9000-178EB7376003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65519900-CD91-4BAE-8499-BA592C913A6D}" type="presOf" srcId="{0442C616-5370-4A47-9000-178EB7376003}" destId="{C0CAF4E3-4723-4DB5-8DAA-1D07E0EB49BB}" srcOrd="0" destOrd="0" presId="urn:microsoft.com/office/officeart/2005/8/layout/hList1"/>
    <dgm:cxn modelId="{644C2701-6FCC-4F0D-94D2-91C0DF8BA4BE}" srcId="{A1D98D1D-0F72-4EBE-B3F2-CAE6C76135B5}" destId="{67612265-F5E8-4FB4-BE4E-AC491ACB7E84}" srcOrd="6" destOrd="0" parTransId="{C8B61231-946B-40FA-A149-7B1A224C8B8F}" sibTransId="{3986E80F-3697-425A-BAE7-AB76022EBEAF}"/>
    <dgm:cxn modelId="{28C6AE03-1D8E-403B-AC37-C2F0333D045F}" type="presOf" srcId="{76D9E159-6F10-4793-AF94-7F91BBBB562B}" destId="{16FBB91E-7441-4158-A718-3646D7E76263}" srcOrd="0" destOrd="5" presId="urn:microsoft.com/office/officeart/2005/8/layout/hList1"/>
    <dgm:cxn modelId="{28AEA007-2F5D-45A8-8BE7-747AB992F83C}" type="presOf" srcId="{CD30F8CE-2C27-43B4-8FF7-336D979620E2}" destId="{D07EC466-7869-45FE-856D-DE7D315CA169}" srcOrd="0" destOrd="3" presId="urn:microsoft.com/office/officeart/2005/8/layout/hList1"/>
    <dgm:cxn modelId="{41D50009-92D0-400E-9888-4BB4DCD4BC6C}" type="presOf" srcId="{B8889F8B-3010-4C39-82E5-E4454EF16C71}" destId="{16FBB91E-7441-4158-A718-3646D7E76263}" srcOrd="0" destOrd="9" presId="urn:microsoft.com/office/officeart/2005/8/layout/hList1"/>
    <dgm:cxn modelId="{F089D20A-B43D-4400-94F1-0AE3C81EA104}" srcId="{0442C616-5370-4A47-9000-178EB7376003}" destId="{96B12349-3EAE-4BF2-8EE4-F88B79CB4731}" srcOrd="4" destOrd="0" parTransId="{37751A34-322A-4B77-8B11-7010501C3761}" sibTransId="{9A1847D4-0DBD-4BDA-9167-CD71657E74D0}"/>
    <dgm:cxn modelId="{8DF12016-F75F-4DA2-AC3C-A6014517C811}" type="presOf" srcId="{961939DB-18C5-4187-A88D-1FE9899DF90B}" destId="{3CCE80BB-104B-47A2-9B01-EA126A88EDDB}" srcOrd="0" destOrd="0" presId="urn:microsoft.com/office/officeart/2005/8/layout/hList1"/>
    <dgm:cxn modelId="{7B684A19-42BE-4B88-8568-5B7F4356A517}" type="presOf" srcId="{FD7FB16F-F461-4861-B9D1-C80CE73B0313}" destId="{D07EC466-7869-45FE-856D-DE7D315CA169}" srcOrd="0" destOrd="5" presId="urn:microsoft.com/office/officeart/2005/8/layout/hList1"/>
    <dgm:cxn modelId="{56AC0D1B-541F-4923-9A41-06B00701D845}" srcId="{A1D98D1D-0F72-4EBE-B3F2-CAE6C76135B5}" destId="{42E63A53-D5E9-4AD8-8ADD-2631C63AA8D0}" srcOrd="0" destOrd="0" parTransId="{5EB399A5-BA9A-45A1-BAEB-0D14D311598E}" sibTransId="{0FF5759F-E2E3-41FE-84DA-40E570968AAD}"/>
    <dgm:cxn modelId="{F0498F24-7320-46C6-81DD-8D15D106AF17}" type="presOf" srcId="{96B12349-3EAE-4BF2-8EE4-F88B79CB4731}" destId="{D07EC466-7869-45FE-856D-DE7D315CA169}" srcOrd="0" destOrd="4" presId="urn:microsoft.com/office/officeart/2005/8/layout/hList1"/>
    <dgm:cxn modelId="{5D956F2D-42F7-450D-B240-5C572ED55FE8}" type="presOf" srcId="{A1D98D1D-0F72-4EBE-B3F2-CAE6C76135B5}" destId="{9DCA4152-77D0-415C-97B0-D7469EDB3F88}" srcOrd="0" destOrd="0" presId="urn:microsoft.com/office/officeart/2005/8/layout/hList1"/>
    <dgm:cxn modelId="{83C1D75B-8E6C-4B9B-9828-295F78FBFC86}" srcId="{0442C616-5370-4A47-9000-178EB7376003}" destId="{F2940CC9-5757-42DF-846B-B05EAF4D2CD0}" srcOrd="6" destOrd="0" parTransId="{F272D14E-9F0A-487C-80F3-C6B0FAFF3B6F}" sibTransId="{B373EDCD-51D6-4CE0-8DCB-AE20C1588C79}"/>
    <dgm:cxn modelId="{9540695F-AC18-46DB-A46D-8EEFD2F3250F}" type="presOf" srcId="{008ACF08-FC97-4BA9-8F79-00004E5989C4}" destId="{16FBB91E-7441-4158-A718-3646D7E76263}" srcOrd="0" destOrd="2" presId="urn:microsoft.com/office/officeart/2005/8/layout/hList1"/>
    <dgm:cxn modelId="{606D7B65-2069-47B9-875F-33089C66F260}" srcId="{0442C616-5370-4A47-9000-178EB7376003}" destId="{FD7FB16F-F461-4861-B9D1-C80CE73B0313}" srcOrd="5" destOrd="0" parTransId="{D7556370-2408-459C-9315-3A7F3C592750}" sibTransId="{73E3FBF6-9D9F-41A6-A40A-C154E45BE74F}"/>
    <dgm:cxn modelId="{09CDC84B-621B-479E-BED0-9C8A9A4C236D}" srcId="{961939DB-18C5-4187-A88D-1FE9899DF90B}" destId="{A1D98D1D-0F72-4EBE-B3F2-CAE6C76135B5}" srcOrd="0" destOrd="0" parTransId="{503C19EE-99D1-479D-8650-7B7BDE9C97F3}" sibTransId="{407969C8-00EC-402C-8D99-F1E3045158D2}"/>
    <dgm:cxn modelId="{2130666F-8E78-4920-9F65-1EB784C05281}" srcId="{0442C616-5370-4A47-9000-178EB7376003}" destId="{D945535F-3C40-48CF-8971-363AE5E7ED9D}" srcOrd="9" destOrd="0" parTransId="{99874FC0-CBA7-4B55-8232-C2AB0DB0AB14}" sibTransId="{6DE64D30-1D18-415B-8536-757A71FF058F}"/>
    <dgm:cxn modelId="{6A657250-8351-4C59-96DE-E861508C3B1A}" type="presOf" srcId="{6CE12D4C-FAFF-4CFA-BFCD-69508096A5B7}" destId="{16FBB91E-7441-4158-A718-3646D7E76263}" srcOrd="0" destOrd="10" presId="urn:microsoft.com/office/officeart/2005/8/layout/hList1"/>
    <dgm:cxn modelId="{A33B4073-EDFD-4930-B496-0957B7F2A8A9}" srcId="{A1D98D1D-0F72-4EBE-B3F2-CAE6C76135B5}" destId="{5A3B4ED8-7EBC-4152-96D4-9D09A770677A}" srcOrd="3" destOrd="0" parTransId="{718683DA-053E-4EAB-9D5B-6FB3796B83BA}" sibTransId="{32F4B7F7-7EE6-4111-BC31-3BFBF3E0C91F}"/>
    <dgm:cxn modelId="{91BCE775-520C-4E7D-B174-D8EB944CAFF4}" srcId="{0442C616-5370-4A47-9000-178EB7376003}" destId="{082482D4-F65C-4160-BE0A-BBC40DBD3A94}" srcOrd="0" destOrd="0" parTransId="{273BA37C-D695-4C88-B37B-64C1914695DB}" sibTransId="{651E6DA5-24B0-4F12-BC9E-8923E1286901}"/>
    <dgm:cxn modelId="{16BA7458-C989-462D-B024-BEE9615BF8D7}" type="presOf" srcId="{D945535F-3C40-48CF-8971-363AE5E7ED9D}" destId="{D07EC466-7869-45FE-856D-DE7D315CA169}" srcOrd="0" destOrd="9" presId="urn:microsoft.com/office/officeart/2005/8/layout/hList1"/>
    <dgm:cxn modelId="{21423E7C-36C9-43A0-8325-040942634F27}" type="presOf" srcId="{5A3B4ED8-7EBC-4152-96D4-9D09A770677A}" destId="{16FBB91E-7441-4158-A718-3646D7E76263}" srcOrd="0" destOrd="3" presId="urn:microsoft.com/office/officeart/2005/8/layout/hList1"/>
    <dgm:cxn modelId="{C0216E80-1E1C-45A2-A441-8629C99AC4D2}" type="presOf" srcId="{C95A66BB-C96F-43A0-AFF3-5132C88BAF2B}" destId="{16FBB91E-7441-4158-A718-3646D7E76263}" srcOrd="0" destOrd="1" presId="urn:microsoft.com/office/officeart/2005/8/layout/hList1"/>
    <dgm:cxn modelId="{FBAC0D8C-DE9F-4130-9B59-C7C051F56D8C}" type="presOf" srcId="{D82F2376-14DA-47B3-8EFA-1AC0B99DB452}" destId="{D07EC466-7869-45FE-856D-DE7D315CA169}" srcOrd="0" destOrd="7" presId="urn:microsoft.com/office/officeart/2005/8/layout/hList1"/>
    <dgm:cxn modelId="{0ADB1D8D-2B5E-4004-9C1B-7BA97FA02AB7}" srcId="{A1D98D1D-0F72-4EBE-B3F2-CAE6C76135B5}" destId="{97F84E4E-B757-4A8B-ADD9-5D267E5E8D6A}" srcOrd="7" destOrd="0" parTransId="{F9EC7A89-623A-4442-9AF7-B9222630CFAF}" sibTransId="{E3A0E51B-8CF2-445F-9DB5-6C5E43748867}"/>
    <dgm:cxn modelId="{6DD49C8E-A1F1-4587-9284-EB72AA44DA75}" srcId="{A1D98D1D-0F72-4EBE-B3F2-CAE6C76135B5}" destId="{B8889F8B-3010-4C39-82E5-E4454EF16C71}" srcOrd="9" destOrd="0" parTransId="{C968D09D-8F67-4F42-926E-0041D7C47C84}" sibTransId="{514F0C48-2B8C-40F7-89CA-A62E15EFD5BA}"/>
    <dgm:cxn modelId="{C40BC68E-0BC1-4F6A-93A3-E135AE148D10}" type="presOf" srcId="{082482D4-F65C-4160-BE0A-BBC40DBD3A94}" destId="{D07EC466-7869-45FE-856D-DE7D315CA169}" srcOrd="0" destOrd="0" presId="urn:microsoft.com/office/officeart/2005/8/layout/hList1"/>
    <dgm:cxn modelId="{4FAEA197-920C-40F8-AC5D-77745514555E}" srcId="{0442C616-5370-4A47-9000-178EB7376003}" destId="{965E975D-01B4-49CB-913D-3A540A71D501}" srcOrd="1" destOrd="0" parTransId="{CF379093-547D-4CB0-B948-F21CEA487986}" sibTransId="{84B57BA4-FC6D-4E9D-8E0A-C4304436341D}"/>
    <dgm:cxn modelId="{7BDEEE99-57FB-4C05-B753-486DE22FFAA1}" srcId="{0442C616-5370-4A47-9000-178EB7376003}" destId="{E0DE58EB-37D0-456B-9F96-4B3A4AD919D1}" srcOrd="8" destOrd="0" parTransId="{80D27D6F-CC78-4DBF-ABA3-F9BED73B34A0}" sibTransId="{C1F497C1-AB77-4BDC-9A5D-AD170C1CA8AC}"/>
    <dgm:cxn modelId="{244EE9A1-E51F-48E1-BD92-88E46DB6AB4B}" srcId="{A1D98D1D-0F72-4EBE-B3F2-CAE6C76135B5}" destId="{C95A66BB-C96F-43A0-AFF3-5132C88BAF2B}" srcOrd="1" destOrd="0" parTransId="{15530F1C-8651-4C1A-B6AF-235A8FA48A71}" sibTransId="{2DB913EF-733F-43AB-A01C-7E8B2C4C08BB}"/>
    <dgm:cxn modelId="{5F9124A5-11C3-4B0A-8970-EDA902369708}" type="presOf" srcId="{ADCA303E-4282-4D48-B69D-42229ECF8202}" destId="{D07EC466-7869-45FE-856D-DE7D315CA169}" srcOrd="0" destOrd="10" presId="urn:microsoft.com/office/officeart/2005/8/layout/hList1"/>
    <dgm:cxn modelId="{A1D92BA7-203A-4E21-A663-BB97F29FEBA2}" type="presOf" srcId="{F0391838-1505-41EC-8539-9DB8AA2CD0D3}" destId="{16FBB91E-7441-4158-A718-3646D7E76263}" srcOrd="0" destOrd="8" presId="urn:microsoft.com/office/officeart/2005/8/layout/hList1"/>
    <dgm:cxn modelId="{A3687BA7-319C-4466-946B-C880EC065843}" type="presOf" srcId="{42E63A53-D5E9-4AD8-8ADD-2631C63AA8D0}" destId="{16FBB91E-7441-4158-A718-3646D7E76263}" srcOrd="0" destOrd="0" presId="urn:microsoft.com/office/officeart/2005/8/layout/hList1"/>
    <dgm:cxn modelId="{A8C47FA9-967D-444A-B7D1-7EBB56B8EEF0}" srcId="{0442C616-5370-4A47-9000-178EB7376003}" destId="{CD30F8CE-2C27-43B4-8FF7-336D979620E2}" srcOrd="3" destOrd="0" parTransId="{C002C119-AB42-4FA3-983D-904770F3F54D}" sibTransId="{A25F2CAD-45A8-454E-A56B-AE008D6BB9E2}"/>
    <dgm:cxn modelId="{B51183A9-ADBE-46AA-B282-CA3A908AF8BD}" type="presOf" srcId="{D31164BF-A5D9-4C40-900F-C2A7A7960C43}" destId="{D07EC466-7869-45FE-856D-DE7D315CA169}" srcOrd="0" destOrd="2" presId="urn:microsoft.com/office/officeart/2005/8/layout/hList1"/>
    <dgm:cxn modelId="{3EF82EAB-169E-4EAC-8AC2-4DFF3A8B0536}" srcId="{0442C616-5370-4A47-9000-178EB7376003}" destId="{D82F2376-14DA-47B3-8EFA-1AC0B99DB452}" srcOrd="7" destOrd="0" parTransId="{C9604493-1802-4151-9292-7CC60409A864}" sibTransId="{91431EAF-69E4-4B23-B190-12AC65FBB06C}"/>
    <dgm:cxn modelId="{6DEE30AD-A1AA-44EF-ACCF-6FE7696FEDCE}" type="presOf" srcId="{67612265-F5E8-4FB4-BE4E-AC491ACB7E84}" destId="{16FBB91E-7441-4158-A718-3646D7E76263}" srcOrd="0" destOrd="6" presId="urn:microsoft.com/office/officeart/2005/8/layout/hList1"/>
    <dgm:cxn modelId="{580FA7AE-EABF-4076-ABE1-E02B3717F618}" srcId="{A1D98D1D-0F72-4EBE-B3F2-CAE6C76135B5}" destId="{F0391838-1505-41EC-8539-9DB8AA2CD0D3}" srcOrd="8" destOrd="0" parTransId="{67F7AF2C-C161-4664-B2C3-E2E1E4C446E4}" sibTransId="{AD00F233-BA22-4E2C-B1F4-ABC871BCB6B3}"/>
    <dgm:cxn modelId="{17EE69B0-AEC8-4F25-BB80-6AA94983B54A}" srcId="{0442C616-5370-4A47-9000-178EB7376003}" destId="{ADCA303E-4282-4D48-B69D-42229ECF8202}" srcOrd="10" destOrd="0" parTransId="{90FF62CA-5BED-4529-BA1C-47CC710649C4}" sibTransId="{C6950367-935A-46CD-92D0-BBAC2E8BF7AD}"/>
    <dgm:cxn modelId="{93BAB5B6-7D2E-4935-A6BF-EB0D9EF89B07}" srcId="{961939DB-18C5-4187-A88D-1FE9899DF90B}" destId="{0442C616-5370-4A47-9000-178EB7376003}" srcOrd="1" destOrd="0" parTransId="{9E56381C-0D1D-4E7D-B8F4-B280897670FD}" sibTransId="{6B640FFD-F530-4A7E-9C2B-CE27C6E6B79E}"/>
    <dgm:cxn modelId="{096DA4BF-2DFB-47BE-8FCD-FD2F4DD0764E}" srcId="{A1D98D1D-0F72-4EBE-B3F2-CAE6C76135B5}" destId="{008ACF08-FC97-4BA9-8F79-00004E5989C4}" srcOrd="2" destOrd="0" parTransId="{47CA72CD-9D3E-47EA-9D59-6618363C6A25}" sibTransId="{659D8180-B84E-41CF-9EC1-895C566CAD98}"/>
    <dgm:cxn modelId="{0020D5C2-4AAE-43CD-BE25-811F67225C19}" srcId="{A1D98D1D-0F72-4EBE-B3F2-CAE6C76135B5}" destId="{76D9E159-6F10-4793-AF94-7F91BBBB562B}" srcOrd="5" destOrd="0" parTransId="{1BF32190-070F-4DC5-AEAC-DD8070A6B29F}" sibTransId="{85CCB559-678C-41E7-8C97-C5E03C05ECCF}"/>
    <dgm:cxn modelId="{C295B0D4-BAB2-4BBD-B9F7-663FB808156A}" type="presOf" srcId="{97F84E4E-B757-4A8B-ADD9-5D267E5E8D6A}" destId="{16FBB91E-7441-4158-A718-3646D7E76263}" srcOrd="0" destOrd="7" presId="urn:microsoft.com/office/officeart/2005/8/layout/hList1"/>
    <dgm:cxn modelId="{1F25DDDF-9507-4F59-B062-9365A12B5F4D}" type="presOf" srcId="{2EBA115C-4BC8-4FB9-8FC9-CEF01D11FD4B}" destId="{16FBB91E-7441-4158-A718-3646D7E76263}" srcOrd="0" destOrd="4" presId="urn:microsoft.com/office/officeart/2005/8/layout/hList1"/>
    <dgm:cxn modelId="{894F00E0-66D3-47B7-AAD4-DBDE673E195A}" type="presOf" srcId="{E0DE58EB-37D0-456B-9F96-4B3A4AD919D1}" destId="{D07EC466-7869-45FE-856D-DE7D315CA169}" srcOrd="0" destOrd="8" presId="urn:microsoft.com/office/officeart/2005/8/layout/hList1"/>
    <dgm:cxn modelId="{F0193DE3-6033-46CB-8199-3C3CCD37796C}" srcId="{A1D98D1D-0F72-4EBE-B3F2-CAE6C76135B5}" destId="{6CE12D4C-FAFF-4CFA-BFCD-69508096A5B7}" srcOrd="10" destOrd="0" parTransId="{EAE28A85-E07B-42A2-BD88-707C02772B06}" sibTransId="{944215FF-E21D-44E1-83CA-A768698A81AE}"/>
    <dgm:cxn modelId="{5A2E7EF4-5BB4-4FB6-8D60-371F32FF6B77}" type="presOf" srcId="{F2940CC9-5757-42DF-846B-B05EAF4D2CD0}" destId="{D07EC466-7869-45FE-856D-DE7D315CA169}" srcOrd="0" destOrd="6" presId="urn:microsoft.com/office/officeart/2005/8/layout/hList1"/>
    <dgm:cxn modelId="{F850E5F8-514D-409B-9141-61F5119EE9AE}" type="presOf" srcId="{965E975D-01B4-49CB-913D-3A540A71D501}" destId="{D07EC466-7869-45FE-856D-DE7D315CA169}" srcOrd="0" destOrd="1" presId="urn:microsoft.com/office/officeart/2005/8/layout/hList1"/>
    <dgm:cxn modelId="{EAA587FA-E7E2-4DC2-A352-068420C398BA}" srcId="{A1D98D1D-0F72-4EBE-B3F2-CAE6C76135B5}" destId="{2EBA115C-4BC8-4FB9-8FC9-CEF01D11FD4B}" srcOrd="4" destOrd="0" parTransId="{EB580B5D-933C-49CC-8017-24D13D71ABB3}" sibTransId="{FAF97A59-3D87-46F1-9E1B-00C8BE11CF55}"/>
    <dgm:cxn modelId="{72E0A0FA-73FD-4EFC-9BDA-574CEAB76452}" srcId="{0442C616-5370-4A47-9000-178EB7376003}" destId="{D31164BF-A5D9-4C40-900F-C2A7A7960C43}" srcOrd="2" destOrd="0" parTransId="{15DAF002-2811-497C-B75B-617E451ECDAF}" sibTransId="{4A0E4383-87DA-4FAD-99E1-5C82F04A67D9}"/>
    <dgm:cxn modelId="{E8B9006D-08D3-42B6-BF34-AC1D57871717}" type="presParOf" srcId="{3CCE80BB-104B-47A2-9B01-EA126A88EDDB}" destId="{659C25AD-0547-4AC7-B76E-964A058A20F9}" srcOrd="0" destOrd="0" presId="urn:microsoft.com/office/officeart/2005/8/layout/hList1"/>
    <dgm:cxn modelId="{EFBA1FBE-28A1-4705-9BC4-DC2B2C8F9E05}" type="presParOf" srcId="{659C25AD-0547-4AC7-B76E-964A058A20F9}" destId="{9DCA4152-77D0-415C-97B0-D7469EDB3F88}" srcOrd="0" destOrd="0" presId="urn:microsoft.com/office/officeart/2005/8/layout/hList1"/>
    <dgm:cxn modelId="{5013837E-5AB1-42A8-87D0-57940259EFFC}" type="presParOf" srcId="{659C25AD-0547-4AC7-B76E-964A058A20F9}" destId="{16FBB91E-7441-4158-A718-3646D7E76263}" srcOrd="1" destOrd="0" presId="urn:microsoft.com/office/officeart/2005/8/layout/hList1"/>
    <dgm:cxn modelId="{4A8AFB48-3FC3-4B0A-B6F0-9E5E5440F4A2}" type="presParOf" srcId="{3CCE80BB-104B-47A2-9B01-EA126A88EDDB}" destId="{209169B3-91CB-4447-BE0D-F625A33F95B5}" srcOrd="1" destOrd="0" presId="urn:microsoft.com/office/officeart/2005/8/layout/hList1"/>
    <dgm:cxn modelId="{8C70AFB3-ADB9-48C8-BAA1-0CF1A2471863}" type="presParOf" srcId="{3CCE80BB-104B-47A2-9B01-EA126A88EDDB}" destId="{61FBF006-83CF-454E-93A1-AE3FF24534A2}" srcOrd="2" destOrd="0" presId="urn:microsoft.com/office/officeart/2005/8/layout/hList1"/>
    <dgm:cxn modelId="{A21708A3-D2CF-4B3A-83CF-345185248C8A}" type="presParOf" srcId="{61FBF006-83CF-454E-93A1-AE3FF24534A2}" destId="{C0CAF4E3-4723-4DB5-8DAA-1D07E0EB49BB}" srcOrd="0" destOrd="0" presId="urn:microsoft.com/office/officeart/2005/8/layout/hList1"/>
    <dgm:cxn modelId="{3E6163BB-50D4-4AA0-8FFF-37A9852C199A}" type="presParOf" srcId="{61FBF006-83CF-454E-93A1-AE3FF24534A2}" destId="{D07EC466-7869-45FE-856D-DE7D315CA16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CA4152-77D0-415C-97B0-D7469EDB3F88}">
      <dsp:nvSpPr>
        <dsp:cNvPr id="0" name=""/>
        <dsp:cNvSpPr/>
      </dsp:nvSpPr>
      <dsp:spPr>
        <a:xfrm>
          <a:off x="56" y="208361"/>
          <a:ext cx="5421778" cy="6470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Center the course around student </a:t>
          </a:r>
          <a:r>
            <a:rPr lang="en-US" sz="1700" b="1" kern="1200"/>
            <a:t>projects</a:t>
          </a:r>
          <a:endParaRPr lang="en-US" sz="1700" kern="1200"/>
        </a:p>
      </dsp:txBody>
      <dsp:txXfrm>
        <a:off x="56" y="208361"/>
        <a:ext cx="5421778" cy="647016"/>
      </dsp:txXfrm>
    </dsp:sp>
    <dsp:sp modelId="{16FBB91E-7441-4158-A718-3646D7E76263}">
      <dsp:nvSpPr>
        <dsp:cNvPr id="0" name=""/>
        <dsp:cNvSpPr/>
      </dsp:nvSpPr>
      <dsp:spPr>
        <a:xfrm>
          <a:off x="56" y="855378"/>
          <a:ext cx="5421778" cy="46665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Project must have significant </a:t>
          </a:r>
          <a:r>
            <a:rPr lang="en-US" sz="1700" b="1" kern="1200" dirty="0">
              <a:solidFill>
                <a:schemeClr val="accent2"/>
              </a:solidFill>
            </a:rPr>
            <a:t>novel</a:t>
          </a:r>
          <a:r>
            <a:rPr lang="en-US" sz="1700" kern="1200" dirty="0"/>
            <a:t> elements, not a customized standard exercise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Project should be technically </a:t>
          </a:r>
          <a:r>
            <a:rPr lang="en-US" sz="1700" b="1" kern="1200" dirty="0"/>
            <a:t>deep/</a:t>
          </a:r>
          <a:r>
            <a:rPr lang="en-US" sz="1700" b="1" kern="1200" dirty="0">
              <a:solidFill>
                <a:schemeClr val="accent2"/>
              </a:solidFill>
            </a:rPr>
            <a:t>sophisticated</a:t>
          </a:r>
          <a:r>
            <a:rPr lang="en-US" sz="1700" b="1" kern="1200" dirty="0"/>
            <a:t>, </a:t>
          </a:r>
          <a:r>
            <a:rPr lang="en-US" sz="1700" kern="1200" dirty="0"/>
            <a:t>with many design choices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Students should  start executing and presenting  project </a:t>
          </a:r>
          <a:r>
            <a:rPr lang="en-US" sz="1700" b="1" kern="1200" dirty="0">
              <a:solidFill>
                <a:schemeClr val="accent2"/>
              </a:solidFill>
            </a:rPr>
            <a:t>during the course</a:t>
          </a:r>
          <a:r>
            <a:rPr lang="en-US" sz="1700" kern="1200" dirty="0"/>
            <a:t>, not at the course end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Students should perform</a:t>
          </a:r>
          <a:r>
            <a:rPr lang="en-US" sz="1700" b="1" kern="1200" dirty="0"/>
            <a:t> incremental</a:t>
          </a:r>
          <a:r>
            <a:rPr lang="en-US" sz="1700" kern="1200" dirty="0"/>
            <a:t> improvement based on </a:t>
          </a:r>
          <a:r>
            <a:rPr lang="en-US" sz="1700" b="1" kern="1200" dirty="0">
              <a:solidFill>
                <a:schemeClr val="accent2"/>
              </a:solidFill>
            </a:rPr>
            <a:t>continuous</a:t>
          </a:r>
          <a:r>
            <a:rPr lang="en-US" sz="1700" kern="1200" dirty="0"/>
            <a:t> instructor </a:t>
          </a:r>
          <a:r>
            <a:rPr lang="en-US" sz="1700" b="1" kern="1200" dirty="0">
              <a:solidFill>
                <a:schemeClr val="accent2"/>
              </a:solidFill>
            </a:rPr>
            <a:t>feedback</a:t>
          </a:r>
          <a:endParaRPr lang="en-US" sz="1700" kern="1200" dirty="0">
            <a:solidFill>
              <a:schemeClr val="accent2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Course’s final delivery is a </a:t>
          </a:r>
          <a:r>
            <a:rPr lang="en-US" sz="1700" b="1" kern="1200" dirty="0">
              <a:solidFill>
                <a:schemeClr val="accent2"/>
              </a:solidFill>
            </a:rPr>
            <a:t>demonstratable portfolio project </a:t>
          </a:r>
          <a:r>
            <a:rPr lang="en-US" sz="1700" kern="1200" dirty="0"/>
            <a:t>(GitHub repo with detailed README)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Train students for </a:t>
          </a:r>
          <a:r>
            <a:rPr lang="en-US" sz="1700" b="1" kern="1200" dirty="0">
              <a:solidFill>
                <a:schemeClr val="accent2"/>
              </a:solidFill>
            </a:rPr>
            <a:t>technical communications</a:t>
          </a:r>
          <a:r>
            <a:rPr lang="en-US" sz="1700" kern="1200" dirty="0"/>
            <a:t>: reason, explain, and present</a:t>
          </a:r>
        </a:p>
      </dsp:txBody>
      <dsp:txXfrm>
        <a:off x="56" y="855378"/>
        <a:ext cx="5421778" cy="4666500"/>
      </dsp:txXfrm>
    </dsp:sp>
    <dsp:sp modelId="{C0CAF4E3-4723-4DB5-8DAA-1D07E0EB49BB}">
      <dsp:nvSpPr>
        <dsp:cNvPr id="0" name=""/>
        <dsp:cNvSpPr/>
      </dsp:nvSpPr>
      <dsp:spPr>
        <a:xfrm>
          <a:off x="6180884" y="208361"/>
          <a:ext cx="5421778" cy="6470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Requires </a:t>
          </a:r>
          <a:r>
            <a:rPr lang="en-US" sz="1700" b="1" kern="1200"/>
            <a:t>significant adaptation </a:t>
          </a:r>
          <a:r>
            <a:rPr lang="en-US" sz="1700" kern="1200"/>
            <a:t>of a conventional course syllabus</a:t>
          </a:r>
        </a:p>
      </dsp:txBody>
      <dsp:txXfrm>
        <a:off x="6180884" y="208361"/>
        <a:ext cx="5421778" cy="647016"/>
      </dsp:txXfrm>
    </dsp:sp>
    <dsp:sp modelId="{D07EC466-7869-45FE-856D-DE7D315CA169}">
      <dsp:nvSpPr>
        <dsp:cNvPr id="0" name=""/>
        <dsp:cNvSpPr/>
      </dsp:nvSpPr>
      <dsp:spPr>
        <a:xfrm>
          <a:off x="6180884" y="855378"/>
          <a:ext cx="5421778" cy="46665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Introduce many concepts </a:t>
          </a:r>
          <a:r>
            <a:rPr lang="en-US" sz="1700" b="1" kern="1200" dirty="0">
              <a:solidFill>
                <a:schemeClr val="accent6">
                  <a:lumMod val="75000"/>
                </a:schemeClr>
              </a:solidFill>
            </a:rPr>
            <a:t>earlier, revisit later </a:t>
          </a:r>
          <a:r>
            <a:rPr lang="en-US" sz="1700" kern="1200" dirty="0"/>
            <a:t>for depth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Integrate </a:t>
          </a:r>
          <a:r>
            <a:rPr lang="en-US" sz="1700" b="1" kern="1200" dirty="0">
              <a:solidFill>
                <a:schemeClr val="accent6">
                  <a:lumMod val="75000"/>
                </a:schemeClr>
              </a:solidFill>
            </a:rPr>
            <a:t>tools/code with theory </a:t>
          </a:r>
          <a:r>
            <a:rPr lang="en-US" sz="1700" kern="1200" dirty="0"/>
            <a:t>at every step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Teach a </a:t>
          </a:r>
          <a:r>
            <a:rPr lang="en-US" sz="1700" b="1" kern="1200" dirty="0">
              <a:solidFill>
                <a:schemeClr val="accent6">
                  <a:lumMod val="75000"/>
                </a:schemeClr>
              </a:solidFill>
            </a:rPr>
            <a:t>comprehensive toolbox </a:t>
          </a:r>
          <a:r>
            <a:rPr lang="en-US" sz="1700" kern="1200" dirty="0"/>
            <a:t>of </a:t>
          </a:r>
          <a:r>
            <a:rPr lang="en-US" sz="1700" b="1" kern="1200" dirty="0">
              <a:solidFill>
                <a:schemeClr val="accent6">
                  <a:lumMod val="75000"/>
                </a:schemeClr>
              </a:solidFill>
            </a:rPr>
            <a:t>state-of-the-art</a:t>
          </a:r>
          <a:r>
            <a:rPr lang="en-US" sz="1700" kern="1200" dirty="0"/>
            <a:t> concepts and tools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Multiple in-class </a:t>
          </a:r>
          <a:r>
            <a:rPr lang="en-US" sz="1700" b="1" kern="1200" dirty="0">
              <a:solidFill>
                <a:schemeClr val="accent6">
                  <a:lumMod val="75000"/>
                </a:schemeClr>
              </a:solidFill>
            </a:rPr>
            <a:t>student presentations </a:t>
          </a:r>
          <a:r>
            <a:rPr lang="en-US" sz="1700" kern="1200" dirty="0"/>
            <a:t>and </a:t>
          </a:r>
          <a:r>
            <a:rPr lang="en-US" sz="1700" b="1" kern="1200" dirty="0">
              <a:solidFill>
                <a:schemeClr val="accent6">
                  <a:lumMod val="75000"/>
                </a:schemeClr>
              </a:solidFill>
            </a:rPr>
            <a:t>feedback</a:t>
          </a:r>
          <a:r>
            <a:rPr lang="en-US" sz="1700" kern="1200" dirty="0"/>
            <a:t> sessions (proposal, mid, final)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Equip students with </a:t>
          </a:r>
          <a:r>
            <a:rPr lang="en-US" sz="1700" b="1" kern="1200" dirty="0">
              <a:solidFill>
                <a:schemeClr val="accent6">
                  <a:lumMod val="75000"/>
                </a:schemeClr>
              </a:solidFill>
            </a:rPr>
            <a:t>tools/references</a:t>
          </a:r>
          <a:r>
            <a:rPr lang="en-US" sz="1700" kern="1200" dirty="0"/>
            <a:t>(project examples, up-to-date textbook, </a:t>
          </a:r>
          <a:r>
            <a:rPr lang="en-US" sz="1700" b="1" kern="1200" dirty="0"/>
            <a:t> </a:t>
          </a:r>
          <a:r>
            <a:rPr lang="en-US" sz="1700" b="1" kern="1200" dirty="0">
              <a:solidFill>
                <a:schemeClr val="accent6">
                  <a:lumMod val="75000"/>
                </a:schemeClr>
              </a:solidFill>
            </a:rPr>
            <a:t>AI bot</a:t>
          </a:r>
          <a:r>
            <a:rPr lang="en-US" sz="1700" b="1" kern="1200" dirty="0"/>
            <a:t>)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 dirty="0">
              <a:solidFill>
                <a:schemeClr val="accent6">
                  <a:lumMod val="75000"/>
                </a:schemeClr>
              </a:solidFill>
            </a:rPr>
            <a:t>Encourage reuse and AI </a:t>
          </a:r>
          <a:r>
            <a:rPr lang="en-US" sz="1700" kern="1200" dirty="0"/>
            <a:t>use with clear </a:t>
          </a:r>
          <a:r>
            <a:rPr lang="en-US" sz="1700" b="1" kern="1200" dirty="0">
              <a:solidFill>
                <a:schemeClr val="accent6">
                  <a:lumMod val="75000"/>
                </a:schemeClr>
              </a:solidFill>
            </a:rPr>
            <a:t>constraints </a:t>
          </a:r>
          <a:r>
            <a:rPr lang="en-US" sz="1700" b="0" kern="1200" dirty="0">
              <a:solidFill>
                <a:schemeClr val="tx1"/>
              </a:solidFill>
            </a:rPr>
            <a:t>(novelty + 100% ownership)</a:t>
          </a:r>
        </a:p>
      </dsp:txBody>
      <dsp:txXfrm>
        <a:off x="6180884" y="855378"/>
        <a:ext cx="5421778" cy="4666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909BF-D3C0-48F1-B59E-DEF0B090BF8C}" type="datetimeFigureOut">
              <a:rPr lang="en-IL" smtClean="0"/>
              <a:t>20/07/2026</a:t>
            </a:fld>
            <a:endParaRPr lang="en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8A8AF-2A56-443D-AC3B-057840E93CF0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701077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C8A8AF-2A56-443D-AC3B-057840E93CF0}" type="slidenum">
              <a:rPr lang="en-IL" smtClean="0"/>
              <a:t>8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63361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E9786-5EFC-D0A2-C9BC-1A530F5D6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FC6F42-AC4A-B857-0E24-1B0E76DE4E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3AECA-F37B-1828-5A5D-63BD77074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E87A-ECF0-48DA-B5FE-F852D8BF3C75}" type="datetimeFigureOut">
              <a:rPr lang="en-IL" smtClean="0"/>
              <a:t>20/07/2026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A5D7C-DDB1-026B-7359-AD8C147A0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E9761-AA21-83C9-E834-5179443AE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0958-A8DA-4465-B9AF-92B3A0A14995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357225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A0A5D-F1CD-43FE-DCBB-A4BD62F03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AB1400-371B-0D27-C388-6F1462A657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ED5B4-0C63-BB8B-7EF8-7B8708A4C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E87A-ECF0-48DA-B5FE-F852D8BF3C75}" type="datetimeFigureOut">
              <a:rPr lang="en-IL" smtClean="0"/>
              <a:t>20/07/2026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F51D98-5845-A2BF-77B8-6010A1A7C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FBCD6-1FA2-AB22-9368-FF0938BB4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0958-A8DA-4465-B9AF-92B3A0A14995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153634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BBB96E-27D6-0214-E6F0-87738637A3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B0BB42-42BD-A976-F964-89DE6DF54D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6FB656-E108-0625-735B-6759F71C3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E87A-ECF0-48DA-B5FE-F852D8BF3C75}" type="datetimeFigureOut">
              <a:rPr lang="en-IL" smtClean="0"/>
              <a:t>20/07/2026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AC88FE-F6A2-1689-4B90-5CDCF42AA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318F9-DCAF-B85C-CDBC-40588E757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0958-A8DA-4465-B9AF-92B3A0A14995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179461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67FE1-780D-719D-DAFC-B3867AA5F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304EA-7480-D9DF-CBBF-FC8F79263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20A424-70D7-F1AF-6F67-D9775504D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E87A-ECF0-48DA-B5FE-F852D8BF3C75}" type="datetimeFigureOut">
              <a:rPr lang="en-IL" smtClean="0"/>
              <a:t>20/07/2026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B7170-6297-4861-7F07-3DAD8CF8B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F550C-5B46-47DA-9F9B-04B72DDA3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0958-A8DA-4465-B9AF-92B3A0A14995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347732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FB3B5-2BAB-B802-D9D5-F8C50CD8D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348E65-4DBC-9323-1048-53D4AE3BE7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BBEFA9-B9DB-BDDB-BBD2-83384CD32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E87A-ECF0-48DA-B5FE-F852D8BF3C75}" type="datetimeFigureOut">
              <a:rPr lang="en-IL" smtClean="0"/>
              <a:t>20/07/2026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F93C0-D4F8-B806-C515-7891D4450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84ECC-99AA-E66D-6BAA-0C963D6ED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0958-A8DA-4465-B9AF-92B3A0A14995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772760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01892-B670-550E-E2ED-8D7754AB1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5A05B-638D-77BA-861F-0CC6D062C7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EA2A26-C9F8-F278-B14B-563AF4F4B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D8717C-5FC0-2405-65F6-3045B9D44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E87A-ECF0-48DA-B5FE-F852D8BF3C75}" type="datetimeFigureOut">
              <a:rPr lang="en-IL" smtClean="0"/>
              <a:t>20/07/2026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C6A7A9-154E-00C2-2BB2-A6E60BF2C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DF55C3-31C5-5EBB-44CC-B9FE31D9A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0958-A8DA-4465-B9AF-92B3A0A14995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193102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D46B7-8CB2-E33B-DD77-EAE678D32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65B82-F45F-F437-33F1-254312A85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00241F-562A-9790-2FCC-60E8EF47BB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DE3252-7C4D-1A42-4AC9-D78352D1AE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19918C-7846-28FE-D09E-C57D4F660C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0CED75-59D4-A9E5-8AE8-1A8C3A4F7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E87A-ECF0-48DA-B5FE-F852D8BF3C75}" type="datetimeFigureOut">
              <a:rPr lang="en-IL" smtClean="0"/>
              <a:t>20/07/2026</a:t>
            </a:fld>
            <a:endParaRPr lang="en-I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BCA888-84D2-2A78-6E00-634575995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3A9051-F115-166E-A778-A6E35380C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0958-A8DA-4465-B9AF-92B3A0A14995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885050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C7341-447A-0007-877F-D9480F063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4CAA1E-6F17-51F4-2BA4-2126988EE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E87A-ECF0-48DA-B5FE-F852D8BF3C75}" type="datetimeFigureOut">
              <a:rPr lang="en-IL" smtClean="0"/>
              <a:t>20/07/2026</a:t>
            </a:fld>
            <a:endParaRPr lang="en-I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84C71C-3BC7-B4AF-A1B3-D6DB72C15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778FD1-6D05-3865-D4CF-BDAB08C47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0958-A8DA-4465-B9AF-92B3A0A14995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364786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C797EE-6FB3-0C0A-135D-5FCA575C9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E87A-ECF0-48DA-B5FE-F852D8BF3C75}" type="datetimeFigureOut">
              <a:rPr lang="en-IL" smtClean="0"/>
              <a:t>20/07/2026</a:t>
            </a:fld>
            <a:endParaRPr lang="en-I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15EA28-5A86-2D85-DDF6-A5EB28E2D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521CC6-D9C5-109C-CE87-96F9F8CBF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0958-A8DA-4465-B9AF-92B3A0A14995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513919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57CEE-9795-53D8-D40B-0CF399018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14D67-57BE-DC9F-2A1E-29155624B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70E7EA-AD9B-E7E0-3F7C-221EB3CBA4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BAE13B-0655-B0D3-482E-F17713AFF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E87A-ECF0-48DA-B5FE-F852D8BF3C75}" type="datetimeFigureOut">
              <a:rPr lang="en-IL" smtClean="0"/>
              <a:t>20/07/2026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47F93F-6EC7-39EE-B470-A28B1DCB5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37282B-DB87-F642-B13B-77E097BA9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0958-A8DA-4465-B9AF-92B3A0A14995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736664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8DF9F-0787-2A69-E613-9C5191349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351FB6-1E41-CDE5-9772-8B2517D92E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B74E4F-FE21-F98D-DA35-B605C9997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F9D641-0682-4529-9E84-DE1DE121A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E87A-ECF0-48DA-B5FE-F852D8BF3C75}" type="datetimeFigureOut">
              <a:rPr lang="en-IL" smtClean="0"/>
              <a:t>20/07/2026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82F71A-E69D-B300-93E3-FCBC77A29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822780-FE67-25AA-A24D-93D684F3C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0958-A8DA-4465-B9AF-92B3A0A14995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28911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008FF2-DB08-8717-343C-236E92AD9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A82C4F-442A-5424-FECD-847FDD673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BE0F4-6B0A-0B73-18B1-8350BE28F2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54E87A-ECF0-48DA-B5FE-F852D8BF3C75}" type="datetimeFigureOut">
              <a:rPr lang="en-IL" smtClean="0"/>
              <a:t>20/07/2026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70B263-6BD2-BC1F-FF47-A0741949C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9E928-063D-4882-DD0B-28EC4E3A7B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610958-A8DA-4465-B9AF-92B3A0A14995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530177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partsin.com/assets/teaching/curriculum-development/grp-ai-engineer.pdf" TargetMode="External"/><Relationship Id="rId3" Type="http://schemas.openxmlformats.org/officeDocument/2006/relationships/hyperlink" Target="https://www.apartsin.com/work/innovation-first-learning.html" TargetMode="External"/><Relationship Id="rId7" Type="http://schemas.openxmlformats.org/officeDocument/2006/relationships/hyperlink" Target="https://www.apartsin.com/writing/blog-posts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partsin.com/writing/books-overview.html" TargetMode="External"/><Relationship Id="rId11" Type="http://schemas.openxmlformats.org/officeDocument/2006/relationships/hyperlink" Target="https://www.apartsin.com/teaching/advanced-cs-elective-framework.html" TargetMode="External"/><Relationship Id="rId5" Type="http://schemas.openxmlformats.org/officeDocument/2006/relationships/hyperlink" Target="https://www.apartsin.com/teaching/course-bots.html" TargetMode="External"/><Relationship Id="rId10" Type="http://schemas.openxmlformats.org/officeDocument/2006/relationships/hyperlink" Target="https://www.apartsin.com/teaching/guides/index.html" TargetMode="External"/><Relationship Id="rId4" Type="http://schemas.openxmlformats.org/officeDocument/2006/relationships/hyperlink" Target="https://www.apartsin.com/teaching/hands-on-ai-science-courses-student-projects.html" TargetMode="External"/><Relationship Id="rId9" Type="http://schemas.openxmlformats.org/officeDocument/2006/relationships/hyperlink" Target="https://www.apartsin.com/assets/teaching/curriculum-development/grp-fullstack-dev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5C01A-460F-6948-1D4B-E4384CD3A2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849562"/>
          </a:xfrm>
        </p:spPr>
        <p:txBody>
          <a:bodyPr>
            <a:normAutofit/>
          </a:bodyPr>
          <a:lstStyle/>
          <a:p>
            <a:r>
              <a:rPr lang="en-US" b="1" dirty="0"/>
              <a:t>Would I Hire My Own Graduates?</a:t>
            </a:r>
            <a:br>
              <a:rPr lang="en-US" b="1" dirty="0"/>
            </a:br>
            <a:r>
              <a:rPr lang="en-IL" dirty="0"/>
              <a:t> </a:t>
            </a:r>
            <a:r>
              <a:rPr lang="en-US" sz="2000" b="1" dirty="0">
                <a:solidFill>
                  <a:schemeClr val="accent2"/>
                </a:solidFill>
              </a:rPr>
              <a:t>Innovation-First</a:t>
            </a:r>
            <a:r>
              <a:rPr lang="en-US" sz="2000" dirty="0"/>
              <a:t> Learning for </a:t>
            </a:r>
            <a:r>
              <a:rPr lang="en-US" sz="2000" b="1" dirty="0">
                <a:solidFill>
                  <a:schemeClr val="accent2"/>
                </a:solidFill>
              </a:rPr>
              <a:t>Job-Ready</a:t>
            </a:r>
            <a:r>
              <a:rPr lang="en-US" sz="2000" dirty="0"/>
              <a:t> CS Graduates in the </a:t>
            </a:r>
            <a:r>
              <a:rPr lang="en-US" sz="2000" b="1" dirty="0">
                <a:solidFill>
                  <a:schemeClr val="accent2"/>
                </a:solidFill>
              </a:rPr>
              <a:t>AI Era</a:t>
            </a:r>
            <a:endParaRPr lang="en-IL" sz="2000" b="1" dirty="0">
              <a:solidFill>
                <a:schemeClr val="accent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A370D4-79AC-C3A7-A756-327DB6167E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325" y="5810972"/>
            <a:ext cx="9144000" cy="561253"/>
          </a:xfrm>
        </p:spPr>
        <p:txBody>
          <a:bodyPr>
            <a:normAutofit/>
          </a:bodyPr>
          <a:lstStyle/>
          <a:p>
            <a:r>
              <a:rPr lang="en-US" sz="1200" dirty="0"/>
              <a:t>Dr. Alexander(Sasha) Apartsin</a:t>
            </a:r>
          </a:p>
          <a:p>
            <a:r>
              <a:rPr lang="en-US" sz="1200" dirty="0"/>
              <a:t>21/07/2026</a:t>
            </a:r>
            <a:endParaRPr lang="en-IL" sz="1200" dirty="0"/>
          </a:p>
        </p:txBody>
      </p:sp>
    </p:spTree>
    <p:extLst>
      <p:ext uri="{BB962C8B-B14F-4D97-AF65-F5344CB8AC3E}">
        <p14:creationId xmlns:p14="http://schemas.microsoft.com/office/powerpoint/2010/main" val="2107699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543380-BAF2-B5BC-162D-E56236F7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Motivation</a:t>
            </a:r>
            <a:endParaRPr lang="en-IL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1BFAF-A361-4C53-04D5-88CA45DC9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036" y="1980184"/>
            <a:ext cx="10853928" cy="4323080"/>
          </a:xfrm>
        </p:spPr>
        <p:txBody>
          <a:bodyPr>
            <a:normAutofit/>
          </a:bodyPr>
          <a:lstStyle/>
          <a:p>
            <a:r>
              <a:rPr lang="en-US" sz="2000" dirty="0"/>
              <a:t>I joined HIT in 2024 to focus on teaching and research</a:t>
            </a:r>
          </a:p>
          <a:p>
            <a:pPr lvl="1"/>
            <a:r>
              <a:rPr lang="en-US" sz="2000" dirty="0"/>
              <a:t>After 30+ years in concurrent academia/industry/teaching tracks</a:t>
            </a:r>
          </a:p>
          <a:p>
            <a:endParaRPr lang="en-US" sz="2000" dirty="0"/>
          </a:p>
          <a:p>
            <a:r>
              <a:rPr lang="en-US" sz="2000" dirty="0"/>
              <a:t>Currently teaching electives</a:t>
            </a:r>
          </a:p>
          <a:p>
            <a:pPr lvl="1"/>
            <a:r>
              <a:rPr lang="en-US" sz="2000" dirty="0"/>
              <a:t>LLM and Agents, Deep Generative Models (for Vision and Audio)</a:t>
            </a:r>
          </a:p>
          <a:p>
            <a:pPr lvl="1"/>
            <a:r>
              <a:rPr lang="en-US" sz="2000" dirty="0"/>
              <a:t>Multiple programs, institutions: CS/Digital Health, HIT/BIU, BSc/MSc,  Zoom, and F2F</a:t>
            </a:r>
          </a:p>
          <a:p>
            <a:pPr lvl="1"/>
            <a:endParaRPr lang="en-US" sz="2000" dirty="0"/>
          </a:p>
          <a:p>
            <a:r>
              <a:rPr lang="en-US" sz="2000" dirty="0"/>
              <a:t>T</a:t>
            </a:r>
            <a:r>
              <a:rPr lang="en-IL" sz="2000" dirty="0"/>
              <a:t>he syllabus and teaching approach </a:t>
            </a:r>
            <a:r>
              <a:rPr lang="en-US" sz="2000" dirty="0"/>
              <a:t>is designed </a:t>
            </a:r>
            <a:r>
              <a:rPr lang="en-IL" sz="2000" dirty="0"/>
              <a:t>around a simple </a:t>
            </a:r>
            <a:r>
              <a:rPr lang="en-US" sz="2000" dirty="0"/>
              <a:t>objective</a:t>
            </a:r>
          </a:p>
          <a:p>
            <a:pPr lvl="1"/>
            <a:r>
              <a:rPr lang="en-IL" sz="2000" dirty="0"/>
              <a:t>Would I hire these graduates for my own team?</a:t>
            </a:r>
            <a:endParaRPr lang="en-US" sz="2000" dirty="0"/>
          </a:p>
          <a:p>
            <a:pPr lvl="1"/>
            <a:r>
              <a:rPr lang="en-IL" sz="2000" dirty="0"/>
              <a:t>Would I trust them to contribute to my research?</a:t>
            </a:r>
            <a:endParaRPr lang="en-US" sz="2000" dirty="0"/>
          </a:p>
          <a:p>
            <a:pPr lvl="1"/>
            <a:endParaRPr lang="en-US" sz="1900" dirty="0"/>
          </a:p>
          <a:p>
            <a:endParaRPr lang="en-IL" sz="1900" dirty="0"/>
          </a:p>
        </p:txBody>
      </p:sp>
    </p:spTree>
    <p:extLst>
      <p:ext uri="{BB962C8B-B14F-4D97-AF65-F5344CB8AC3E}">
        <p14:creationId xmlns:p14="http://schemas.microsoft.com/office/powerpoint/2010/main" val="2955814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6BB9B4-2B4D-CA68-C7F5-3C60E577E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2" y="1855961"/>
            <a:ext cx="3201366" cy="3387497"/>
          </a:xfrm>
        </p:spPr>
        <p:txBody>
          <a:bodyPr anchor="b">
            <a:norm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</a:rPr>
              <a:t>30+ Years on Parallel Tracks</a:t>
            </a:r>
          </a:p>
          <a:p>
            <a:pPr algn="ctr"/>
            <a:endParaRPr lang="en-US" sz="4000" dirty="0">
              <a:solidFill>
                <a:srgbClr val="FFFFFF"/>
              </a:solidFill>
            </a:endParaRPr>
          </a:p>
          <a:p>
            <a:pPr algn="ctr"/>
            <a:r>
              <a:rPr lang="en-US" sz="2400" b="1" dirty="0">
                <a:solidFill>
                  <a:srgbClr val="FFFFFF"/>
                </a:solidFill>
              </a:rPr>
              <a:t>Watching a Growing Disconnect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68A58-B61D-F630-AA21-D6728A836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4346" y="676699"/>
            <a:ext cx="7019860" cy="5143076"/>
          </a:xfrm>
        </p:spPr>
        <p:txBody>
          <a:bodyPr anchor="ctr">
            <a:normAutofit/>
          </a:bodyPr>
          <a:lstStyle/>
          <a:p>
            <a:pPr>
              <a:spcBef>
                <a:spcPts val="200"/>
              </a:spcBef>
            </a:pPr>
            <a:r>
              <a:rPr lang="en-US" sz="1800" b="1" dirty="0"/>
              <a:t>Academy</a:t>
            </a:r>
            <a:r>
              <a:rPr lang="en-US" sz="1800" dirty="0"/>
              <a:t>: what I studied and how I taught</a:t>
            </a:r>
          </a:p>
          <a:p>
            <a:pPr lvl="1">
              <a:spcBef>
                <a:spcPts val="300"/>
              </a:spcBef>
            </a:pPr>
            <a:r>
              <a:rPr lang="en-US" sz="1800" u="sng" dirty="0"/>
              <a:t>Technion/Weizmann/TAU</a:t>
            </a:r>
            <a:r>
              <a:rPr lang="en-US" sz="1800" dirty="0"/>
              <a:t>: classical CS training</a:t>
            </a:r>
          </a:p>
          <a:p>
            <a:pPr lvl="1">
              <a:spcBef>
                <a:spcPts val="300"/>
              </a:spcBef>
            </a:pPr>
            <a:r>
              <a:rPr lang="en-US" sz="1800" u="sng" dirty="0"/>
              <a:t>Teaching CS courses</a:t>
            </a:r>
            <a:r>
              <a:rPr lang="en-US" sz="1800" dirty="0"/>
              <a:t>: 15+ years of conventional CS syllabus</a:t>
            </a:r>
          </a:p>
          <a:p>
            <a:pPr lvl="1">
              <a:spcBef>
                <a:spcPts val="300"/>
              </a:spcBef>
            </a:pPr>
            <a:r>
              <a:rPr lang="en-US" sz="1800" u="sng" dirty="0"/>
              <a:t>Student supervision</a:t>
            </a:r>
            <a:r>
              <a:rPr lang="en-US" sz="1800" dirty="0"/>
              <a:t>: Dozens of BSc/MSc finals</a:t>
            </a:r>
          </a:p>
          <a:p>
            <a:pPr>
              <a:spcBef>
                <a:spcPts val="900"/>
              </a:spcBef>
            </a:pPr>
            <a:r>
              <a:rPr lang="en-US" sz="1800" b="1" dirty="0"/>
              <a:t>Industry</a:t>
            </a:r>
            <a:r>
              <a:rPr lang="en-US" sz="1800" dirty="0"/>
              <a:t>: what I did and what I was paid for</a:t>
            </a:r>
          </a:p>
          <a:p>
            <a:pPr lvl="1">
              <a:spcBef>
                <a:spcPts val="300"/>
              </a:spcBef>
            </a:pPr>
            <a:r>
              <a:rPr lang="en-US" sz="1800" u="sng" dirty="0"/>
              <a:t>Roles</a:t>
            </a:r>
            <a:r>
              <a:rPr lang="en-US" sz="1800" dirty="0"/>
              <a:t>: From Algo/SW Developer to VP R&amp;D/CTO, AI Head/VP</a:t>
            </a:r>
          </a:p>
          <a:p>
            <a:pPr lvl="1">
              <a:spcBef>
                <a:spcPts val="300"/>
              </a:spcBef>
            </a:pPr>
            <a:r>
              <a:rPr lang="en-US" sz="1800" u="sng" dirty="0"/>
              <a:t>Companies</a:t>
            </a:r>
            <a:r>
              <a:rPr lang="en-US" sz="1800" dirty="0"/>
              <a:t>: startups, medium, corporations</a:t>
            </a:r>
          </a:p>
          <a:p>
            <a:pPr lvl="1">
              <a:spcBef>
                <a:spcPts val="300"/>
              </a:spcBef>
            </a:pPr>
            <a:r>
              <a:rPr lang="en-US" sz="1800" u="sng" dirty="0"/>
              <a:t>Team building</a:t>
            </a:r>
            <a:r>
              <a:rPr lang="en-US" sz="1800" dirty="0"/>
              <a:t>: interviewed hundreds, hired dozens</a:t>
            </a:r>
          </a:p>
          <a:p>
            <a:pPr lvl="1">
              <a:spcBef>
                <a:spcPts val="300"/>
              </a:spcBef>
            </a:pPr>
            <a:r>
              <a:rPr lang="en-US" sz="1800" u="sng" dirty="0"/>
              <a:t>Real-life hands-on</a:t>
            </a:r>
            <a:r>
              <a:rPr lang="en-US" sz="1800" dirty="0"/>
              <a:t>: coding systems, recently vibe-coding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F5A0B6-7665-000D-0EC8-CB132E5416B2}"/>
              </a:ext>
            </a:extLst>
          </p:cNvPr>
          <p:cNvSpPr txBox="1"/>
          <p:nvPr/>
        </p:nvSpPr>
        <p:spPr>
          <a:xfrm>
            <a:off x="4612947" y="5296145"/>
            <a:ext cx="7000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L" sz="2400" b="1" dirty="0">
                <a:solidFill>
                  <a:schemeClr val="accent2">
                    <a:lumMod val="50000"/>
                  </a:schemeClr>
                </a:solidFill>
              </a:rPr>
              <a:t>AI</a:t>
            </a:r>
            <a:r>
              <a:rPr lang="en-IL" sz="2400" dirty="0"/>
              <a:t> has widened the gap. </a:t>
            </a:r>
            <a:endParaRPr lang="en-US" sz="2400" dirty="0"/>
          </a:p>
          <a:p>
            <a:pPr algn="ctr"/>
            <a:r>
              <a:rPr lang="en-IL" sz="2400" dirty="0"/>
              <a:t>How can we reconnect </a:t>
            </a:r>
            <a:r>
              <a:rPr lang="en-IL" sz="2400" b="1" dirty="0">
                <a:solidFill>
                  <a:schemeClr val="accent2">
                    <a:lumMod val="50000"/>
                  </a:schemeClr>
                </a:solidFill>
              </a:rPr>
              <a:t>without compromising either side</a:t>
            </a:r>
            <a:r>
              <a:rPr lang="en-IL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10247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4E23C-4AA0-9622-DC0E-9F7413FE5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69"/>
            <a:ext cx="10515600" cy="1031731"/>
          </a:xfrm>
        </p:spPr>
        <p:txBody>
          <a:bodyPr>
            <a:normAutofit/>
          </a:bodyPr>
          <a:lstStyle/>
          <a:p>
            <a:r>
              <a:rPr lang="en-US" b="1" dirty="0"/>
              <a:t>Software Engineering</a:t>
            </a:r>
            <a:r>
              <a:rPr lang="en-US" dirty="0"/>
              <a:t>: Past vs. Future</a:t>
            </a:r>
            <a:endParaRPr lang="en-IL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58508F6-37AE-97D8-DBDF-0AE1ED8EDD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039964"/>
              </p:ext>
            </p:extLst>
          </p:nvPr>
        </p:nvGraphicFramePr>
        <p:xfrm>
          <a:off x="838200" y="1054100"/>
          <a:ext cx="10662920" cy="5039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1460">
                  <a:extLst>
                    <a:ext uri="{9D8B030D-6E8A-4147-A177-3AD203B41FA5}">
                      <a16:colId xmlns:a16="http://schemas.microsoft.com/office/drawing/2014/main" val="1076074478"/>
                    </a:ext>
                  </a:extLst>
                </a:gridCol>
                <a:gridCol w="5331460">
                  <a:extLst>
                    <a:ext uri="{9D8B030D-6E8A-4147-A177-3AD203B41FA5}">
                      <a16:colId xmlns:a16="http://schemas.microsoft.com/office/drawing/2014/main" val="1256992458"/>
                    </a:ext>
                  </a:extLst>
                </a:gridCol>
              </a:tblGrid>
              <a:tr h="68159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Past</a:t>
                      </a:r>
                      <a:endParaRPr lang="en-I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AI-dominated future</a:t>
                      </a:r>
                      <a:endParaRPr lang="en-IL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4356691"/>
                  </a:ext>
                </a:extLst>
              </a:tr>
              <a:tr h="10894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Solving customized </a:t>
                      </a:r>
                      <a:r>
                        <a:rPr lang="en-US" b="1" dirty="0"/>
                        <a:t>standard tasks </a:t>
                      </a:r>
                      <a:r>
                        <a:rPr lang="en-US" dirty="0"/>
                        <a:t>(textbook tasks with a twist)</a:t>
                      </a:r>
                      <a:endParaRPr lang="en-I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Build </a:t>
                      </a:r>
                      <a:r>
                        <a:rPr lang="en-US" b="1" dirty="0"/>
                        <a:t>sophisticated new </a:t>
                      </a:r>
                      <a:r>
                        <a:rPr lang="en-US" dirty="0"/>
                        <a:t>stuff  (offload standard tasks to </a:t>
                      </a:r>
                      <a:r>
                        <a:rPr lang="en-US" b="1" dirty="0"/>
                        <a:t>AI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8462781"/>
                  </a:ext>
                </a:extLst>
              </a:tr>
              <a:tr h="10894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Large team with </a:t>
                      </a:r>
                      <a:r>
                        <a:rPr lang="en-US" b="1" dirty="0"/>
                        <a:t>narrow specializations </a:t>
                      </a:r>
                      <a:r>
                        <a:rPr lang="en-US" dirty="0"/>
                        <a:t>(algo/software separation)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Build </a:t>
                      </a:r>
                      <a:r>
                        <a:rPr lang="en-US" b="1" dirty="0"/>
                        <a:t>complete</a:t>
                      </a:r>
                      <a:r>
                        <a:rPr lang="en-US" dirty="0"/>
                        <a:t> systems single-handedly (equipped with </a:t>
                      </a:r>
                      <a:r>
                        <a:rPr lang="en-US" b="1" dirty="0"/>
                        <a:t>AI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0452093"/>
                  </a:ext>
                </a:extLst>
              </a:tr>
              <a:tr h="10894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Develop deep expertise through </a:t>
                      </a:r>
                      <a:r>
                        <a:rPr lang="en-US" b="1" dirty="0"/>
                        <a:t>complete knowledge</a:t>
                      </a:r>
                      <a:r>
                        <a:rPr lang="en-US" dirty="0"/>
                        <a:t> of a </a:t>
                      </a:r>
                      <a:r>
                        <a:rPr lang="en-US" b="1" dirty="0"/>
                        <a:t>single tech </a:t>
                      </a:r>
                      <a:r>
                        <a:rPr lang="en-US" dirty="0"/>
                        <a:t>stack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Perform under </a:t>
                      </a:r>
                      <a:r>
                        <a:rPr lang="en-US" b="1" dirty="0"/>
                        <a:t>uncertainty/partial knowledge </a:t>
                      </a:r>
                      <a:r>
                        <a:rPr lang="en-US" dirty="0"/>
                        <a:t>(things change fast, the expectations are too high)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19722972"/>
                  </a:ext>
                </a:extLst>
              </a:tr>
              <a:tr h="10894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Separation</a:t>
                      </a:r>
                      <a:r>
                        <a:rPr lang="en-US" dirty="0"/>
                        <a:t> between </a:t>
                      </a:r>
                      <a:r>
                        <a:rPr lang="en-US" b="1" dirty="0"/>
                        <a:t>why</a:t>
                      </a:r>
                      <a:r>
                        <a:rPr lang="en-US" dirty="0"/>
                        <a:t>(business), </a:t>
                      </a:r>
                      <a:r>
                        <a:rPr lang="en-US" b="1" dirty="0"/>
                        <a:t>what</a:t>
                      </a:r>
                      <a:r>
                        <a:rPr lang="en-US" dirty="0"/>
                        <a:t> (product) and </a:t>
                      </a:r>
                      <a:r>
                        <a:rPr lang="en-US" b="1" dirty="0"/>
                        <a:t>how</a:t>
                      </a:r>
                      <a:r>
                        <a:rPr lang="en-US" dirty="0"/>
                        <a:t>(engineers)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en-US" dirty="0"/>
                        <a:t>Integrative </a:t>
                      </a:r>
                      <a:r>
                        <a:rPr lang="en-US" b="1" dirty="0"/>
                        <a:t>engineering</a:t>
                      </a:r>
                      <a:r>
                        <a:rPr lang="en-US" dirty="0"/>
                        <a:t>,  </a:t>
                      </a:r>
                      <a:r>
                        <a:rPr lang="en-US" b="1" dirty="0"/>
                        <a:t>communications and product </a:t>
                      </a:r>
                      <a:r>
                        <a:rPr lang="en-US" dirty="0"/>
                        <a:t>thinking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535322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02C92D1-F299-D591-B8A4-CEE85D4940CC}"/>
              </a:ext>
            </a:extLst>
          </p:cNvPr>
          <p:cNvSpPr txBox="1"/>
          <p:nvPr/>
        </p:nvSpPr>
        <p:spPr>
          <a:xfrm>
            <a:off x="4565074" y="6231082"/>
            <a:ext cx="389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How to teach for tomorrow’s skills?</a:t>
            </a:r>
            <a:endParaRPr lang="en-IL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587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6BF0-0137-3369-2D5C-003B9BB8E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920" y="0"/>
            <a:ext cx="10515600" cy="883920"/>
          </a:xfrm>
        </p:spPr>
        <p:txBody>
          <a:bodyPr/>
          <a:lstStyle/>
          <a:p>
            <a:r>
              <a:rPr lang="en-US" dirty="0"/>
              <a:t>My approach: </a:t>
            </a:r>
            <a:r>
              <a:rPr lang="en-US" b="1" dirty="0">
                <a:solidFill>
                  <a:schemeClr val="accent2"/>
                </a:solidFill>
              </a:rPr>
              <a:t>Innovation-First Learning</a:t>
            </a:r>
            <a:endParaRPr lang="en-IL" b="1" dirty="0">
              <a:solidFill>
                <a:schemeClr val="accent2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EDD2F10-1D5D-CF58-E675-EFDC507570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7683849"/>
              </p:ext>
            </p:extLst>
          </p:nvPr>
        </p:nvGraphicFramePr>
        <p:xfrm>
          <a:off x="254000" y="975360"/>
          <a:ext cx="11602720" cy="573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2975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83291-0BED-5F91-65DF-4B675B2B4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2025-2026: Over 100 student projects</a:t>
            </a:r>
            <a:endParaRPr lang="en-I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2EEE19-1A7C-9BBA-A9DA-AAE408466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1" y="2254450"/>
            <a:ext cx="5707749" cy="39974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A07DCF-4AF5-2B49-4CDD-1A230FC0B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9642" y="2254450"/>
            <a:ext cx="3180047" cy="1325564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DB2187-39DF-3E1D-12C2-AF7E15AB3B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9" y="3940768"/>
            <a:ext cx="3876675" cy="1285359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29E1B6-F1AB-F21E-11CF-A33F31D8C3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092" y="5266331"/>
            <a:ext cx="3876676" cy="109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556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E23C16-791A-FD8B-D0E6-0F3696FA8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 Takeaways</a:t>
            </a:r>
            <a:r>
              <a:rPr lang="en-US" dirty="0"/>
              <a:t>: Innovation-First Learning</a:t>
            </a:r>
            <a:endParaRPr lang="en-IL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9E13AB-858B-421B-A30B-E2BFF3F01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Skills in demand</a:t>
            </a:r>
          </a:p>
          <a:p>
            <a:pPr lvl="1"/>
            <a:r>
              <a:rPr lang="en-US" dirty="0"/>
              <a:t>A 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one-man army </a:t>
            </a:r>
            <a:r>
              <a:rPr lang="en-US" dirty="0"/>
              <a:t>engineer equipped with 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AI</a:t>
            </a:r>
          </a:p>
          <a:p>
            <a:pPr lvl="1"/>
            <a:r>
              <a:rPr lang="en-US" dirty="0"/>
              <a:t>Perform under 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uncertainty, partial knowledge</a:t>
            </a:r>
            <a:r>
              <a:rPr lang="en-US" dirty="0"/>
              <a:t>, and high expectations </a:t>
            </a:r>
          </a:p>
          <a:p>
            <a:pPr lvl="1"/>
            <a:endParaRPr lang="en-US" dirty="0"/>
          </a:p>
          <a:p>
            <a:r>
              <a:rPr lang="en-US" b="1" dirty="0"/>
              <a:t>What to teach</a:t>
            </a:r>
          </a:p>
          <a:p>
            <a:pPr lvl="1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Rich toolbox</a:t>
            </a:r>
            <a:r>
              <a:rPr lang="en-US" dirty="0"/>
              <a:t> of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integrated</a:t>
            </a:r>
            <a:r>
              <a:rPr lang="en-US" dirty="0"/>
              <a:t> theoretical concepts and tools/platforms</a:t>
            </a:r>
          </a:p>
          <a:p>
            <a:pPr lvl="1"/>
            <a:r>
              <a:rPr lang="en-US" dirty="0"/>
              <a:t>How to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build sophisticated new stuff quickly </a:t>
            </a:r>
            <a:r>
              <a:rPr lang="en-US" dirty="0"/>
              <a:t>with reuse and AI-offloading</a:t>
            </a:r>
          </a:p>
          <a:p>
            <a:pPr lvl="1"/>
            <a:endParaRPr lang="en-US" dirty="0"/>
          </a:p>
          <a:p>
            <a:r>
              <a:rPr lang="en-US" b="1" dirty="0"/>
              <a:t>How to teach</a:t>
            </a:r>
          </a:p>
          <a:p>
            <a:pPr lvl="1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Integrate</a:t>
            </a:r>
            <a:r>
              <a:rPr lang="en-US" dirty="0"/>
              <a:t> theory/code/tools/applications during the class</a:t>
            </a:r>
          </a:p>
          <a:p>
            <a:pPr lvl="1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Spiral</a:t>
            </a:r>
            <a:r>
              <a:rPr lang="en-US" dirty="0"/>
              <a:t> introduction of complex concepts for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early project start</a:t>
            </a:r>
          </a:p>
          <a:p>
            <a:pPr lvl="1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Running</a:t>
            </a:r>
            <a:r>
              <a:rPr lang="en-US" dirty="0"/>
              <a:t> student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projects</a:t>
            </a:r>
            <a:r>
              <a:rPr lang="en-US" dirty="0"/>
              <a:t> with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continuous feedback</a:t>
            </a:r>
          </a:p>
          <a:p>
            <a:pPr lvl="1"/>
            <a:r>
              <a:rPr lang="en-US" dirty="0"/>
              <a:t>Require significant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value, novelty, and depth </a:t>
            </a:r>
            <a:r>
              <a:rPr lang="en-US" dirty="0"/>
              <a:t>of the project </a:t>
            </a:r>
          </a:p>
          <a:p>
            <a:pPr lvl="1"/>
            <a:r>
              <a:rPr lang="en-US" dirty="0"/>
              <a:t>Encouraging AI and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reuse</a:t>
            </a:r>
            <a:r>
              <a:rPr lang="en-US" dirty="0"/>
              <a:t> while taking 100%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ownership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747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B76B4D-B4CF-281B-F08A-5BC866B1E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157307"/>
            <a:ext cx="10515600" cy="1325563"/>
          </a:xfrm>
        </p:spPr>
        <p:txBody>
          <a:bodyPr/>
          <a:lstStyle/>
          <a:p>
            <a:r>
              <a:rPr lang="en-US" dirty="0"/>
              <a:t>Useful links</a:t>
            </a:r>
            <a:endParaRPr lang="en-IL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0E6EE9B-D5AE-870C-B02A-F4972D5B50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174096"/>
              </p:ext>
            </p:extLst>
          </p:nvPr>
        </p:nvGraphicFramePr>
        <p:xfrm>
          <a:off x="374072" y="2066925"/>
          <a:ext cx="11139056" cy="4129927"/>
        </p:xfrm>
        <a:graphic>
          <a:graphicData uri="http://schemas.openxmlformats.org/drawingml/2006/table">
            <a:tbl>
              <a:tblPr firstCol="1" bandRow="1">
                <a:tableStyleId>{7E9639D4-E3E2-4D34-9284-5A2195B3D0D7}</a:tableStyleId>
              </a:tblPr>
              <a:tblGrid>
                <a:gridCol w="3990109">
                  <a:extLst>
                    <a:ext uri="{9D8B030D-6E8A-4147-A177-3AD203B41FA5}">
                      <a16:colId xmlns:a16="http://schemas.microsoft.com/office/drawing/2014/main" val="837046101"/>
                    </a:ext>
                  </a:extLst>
                </a:gridCol>
                <a:gridCol w="7148947">
                  <a:extLst>
                    <a:ext uri="{9D8B030D-6E8A-4147-A177-3AD203B41FA5}">
                      <a16:colId xmlns:a16="http://schemas.microsoft.com/office/drawing/2014/main" val="3345551031"/>
                    </a:ext>
                  </a:extLst>
                </a:gridCol>
              </a:tblGrid>
              <a:tr h="506132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Innovation-First Learning Methodology</a:t>
                      </a:r>
                      <a:endParaRPr lang="en-IL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hlinkClick r:id="rId3"/>
                        </a:rPr>
                        <a:t>https://www.apartsin.com/work/innovation-first-learning.html</a:t>
                      </a:r>
                      <a:endParaRPr lang="en-US" sz="1400" dirty="0"/>
                    </a:p>
                    <a:p>
                      <a:endParaRPr lang="en-IL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6171628"/>
                  </a:ext>
                </a:extLst>
              </a:tr>
              <a:tr h="526863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Student Course Projects</a:t>
                      </a:r>
                      <a:endParaRPr lang="en-IL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hlinkClick r:id="rId4"/>
                        </a:rPr>
                        <a:t>https://www.apartsin.com/teaching/hands-on-ai-science-courses-student-projects.html</a:t>
                      </a:r>
                      <a:endParaRPr lang="en-US" sz="1400" dirty="0"/>
                    </a:p>
                    <a:p>
                      <a:endParaRPr lang="en-IL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9128662"/>
                  </a:ext>
                </a:extLst>
              </a:tr>
              <a:tr h="506132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Project assistant AI bots</a:t>
                      </a:r>
                      <a:endParaRPr lang="en-IL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hlinkClick r:id="rId5"/>
                        </a:rPr>
                        <a:t>https://www.apartsin.com/teaching/course-bots.html</a:t>
                      </a:r>
                      <a:endParaRPr lang="en-US" sz="1400" dirty="0"/>
                    </a:p>
                    <a:p>
                      <a:endParaRPr lang="en-IL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1263954"/>
                  </a:ext>
                </a:extLst>
              </a:tr>
              <a:tr h="506132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Online textbooks</a:t>
                      </a:r>
                      <a:endParaRPr lang="en-IL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hlinkClick r:id="rId6"/>
                        </a:rPr>
                        <a:t>https://www.apartsin.com/writing/books-overview.html</a:t>
                      </a:r>
                      <a:endParaRPr lang="en-US" sz="1400" dirty="0"/>
                    </a:p>
                    <a:p>
                      <a:endParaRPr lang="en-IL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6673874"/>
                  </a:ext>
                </a:extLst>
              </a:tr>
              <a:tr h="506132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Essays on AI in education and AI-driven software engineering</a:t>
                      </a:r>
                      <a:endParaRPr lang="en-IL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hlinkClick r:id="rId7"/>
                        </a:rPr>
                        <a:t>https://www.apartsin.com/writing/blog-posts.html</a:t>
                      </a:r>
                      <a:endParaRPr lang="en-US" sz="1400" dirty="0"/>
                    </a:p>
                    <a:p>
                      <a:endParaRPr lang="en-IL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0293964"/>
                  </a:ext>
                </a:extLst>
              </a:tr>
              <a:tr h="506132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Graduate Readiness profiles</a:t>
                      </a:r>
                      <a:endParaRPr lang="en-IL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L" sz="1400" dirty="0">
                          <a:hlinkClick r:id="rId8"/>
                        </a:rPr>
                        <a:t>https://www.apartsin.com/assets/teaching/curriculum-development/grp-ai-engineer.pdf</a:t>
                      </a:r>
                      <a:endParaRPr lang="en-US" sz="1400" dirty="0"/>
                    </a:p>
                    <a:p>
                      <a:r>
                        <a:rPr lang="en-IL" sz="1400" dirty="0">
                          <a:hlinkClick r:id="rId9"/>
                        </a:rPr>
                        <a:t>https://www.apartsin.com/assets/teaching/curriculum-development/grp-fullstack-dev.pdf</a:t>
                      </a:r>
                      <a:endParaRPr lang="en-IL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3622031"/>
                  </a:ext>
                </a:extLst>
              </a:tr>
              <a:tr h="506132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Student Guides</a:t>
                      </a:r>
                      <a:endParaRPr lang="en-IL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L" sz="1400" dirty="0">
                          <a:hlinkClick r:id="rId10"/>
                        </a:rPr>
                        <a:t>https://www.apartsin.com/teaching/guides/index.html</a:t>
                      </a:r>
                      <a:endParaRPr lang="en-IL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3331552"/>
                  </a:ext>
                </a:extLst>
              </a:tr>
              <a:tr h="506132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Elective design principles</a:t>
                      </a:r>
                      <a:endParaRPr lang="en-IL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L" sz="1400" dirty="0">
                          <a:hlinkClick r:id="rId11"/>
                        </a:rPr>
                        <a:t>https://www.apartsin.com/teaching/advanced-cs-elective-framework.html</a:t>
                      </a:r>
                      <a:endParaRPr lang="en-IL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0147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9301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74BEE70-8F4A-45B5-AE38-535C6C3063D2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92ee9fd0-814d-434b-b475-0c2df6c34369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</TotalTime>
  <Words>777</Words>
  <Application>Microsoft Office PowerPoint</Application>
  <PresentationFormat>Widescreen</PresentationFormat>
  <Paragraphs>93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Would I Hire My Own Graduates?  Innovation-First Learning for Job-Ready CS Graduates in the AI Era</vt:lpstr>
      <vt:lpstr>Motivation</vt:lpstr>
      <vt:lpstr>30+ Years on Parallel Tracks  Watching a Growing Disconnect</vt:lpstr>
      <vt:lpstr>Software Engineering: Past vs. Future</vt:lpstr>
      <vt:lpstr>My approach: Innovation-First Learning</vt:lpstr>
      <vt:lpstr>2025-2026: Over 100 student projects</vt:lpstr>
      <vt:lpstr>Major Takeaways: Innovation-First Learning</vt:lpstr>
      <vt:lpstr>Useful links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Yehudit Aperstein</dc:creator>
  <cp:lastModifiedBy>Alexander Apartsin</cp:lastModifiedBy>
  <cp:revision>30</cp:revision>
  <dcterms:created xsi:type="dcterms:W3CDTF">2026-07-15T04:18:46Z</dcterms:created>
  <dcterms:modified xsi:type="dcterms:W3CDTF">2026-07-20T11:27:35Z</dcterms:modified>
</cp:coreProperties>
</file>